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7" r:id="rId3"/>
    <p:sldId id="260" r:id="rId4"/>
    <p:sldId id="298" r:id="rId5"/>
    <p:sldId id="299" r:id="rId6"/>
    <p:sldId id="301" r:id="rId7"/>
    <p:sldId id="265" r:id="rId8"/>
    <p:sldId id="302" r:id="rId9"/>
    <p:sldId id="303" r:id="rId10"/>
    <p:sldId id="326" r:id="rId11"/>
    <p:sldId id="304" r:id="rId12"/>
    <p:sldId id="327" r:id="rId13"/>
    <p:sldId id="305" r:id="rId14"/>
    <p:sldId id="306" r:id="rId15"/>
    <p:sldId id="307" r:id="rId16"/>
    <p:sldId id="308" r:id="rId17"/>
    <p:sldId id="309" r:id="rId18"/>
    <p:sldId id="331" r:id="rId19"/>
    <p:sldId id="310" r:id="rId20"/>
    <p:sldId id="311" r:id="rId21"/>
    <p:sldId id="328" r:id="rId22"/>
    <p:sldId id="312" r:id="rId23"/>
    <p:sldId id="329" r:id="rId24"/>
    <p:sldId id="279" r:id="rId25"/>
    <p:sldId id="315" r:id="rId26"/>
    <p:sldId id="316" r:id="rId27"/>
    <p:sldId id="317" r:id="rId28"/>
    <p:sldId id="283" r:id="rId29"/>
    <p:sldId id="318" r:id="rId30"/>
    <p:sldId id="330" r:id="rId31"/>
    <p:sldId id="319" r:id="rId32"/>
    <p:sldId id="321" r:id="rId33"/>
    <p:sldId id="341" r:id="rId3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58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84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78611-34AF-A8D8-D762-CADFA402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CD77AB-08C5-13BC-122C-AED1DB4E5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3EF56-FA8C-EEC5-F444-7FDADA685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137D-2F51-6306-A12F-F67F04168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4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FA2B9-817A-F755-F10C-20B4FB48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B9125-99A5-F2AD-426A-6A7908311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09CE1-CF46-55C6-ED82-E80BF7214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4E2B-5769-117F-06DC-AAB5DC12EF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63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7FA0E-94F7-EFD4-145E-40417371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2DC561-D02F-AA72-F08C-6C43559D4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2F2DE-A52D-7DFE-AC1B-624446760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4CED2-467B-747F-A112-7C4C76A126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32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C77B5-B66D-06B1-AE72-4156AC243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3B08A-5D2A-1613-3474-9BAE5D607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F2432-B811-54CC-80FD-8D014DDFC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64FD1-C1B1-20EC-EC21-FCA09E1C5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5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607BF-9FF0-F66E-7090-4CB362DD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9D923-D28C-8327-04A0-6AE196E3A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A7639-1801-6D46-0E30-70A1A5300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14634-0692-CE11-54C3-79AFC694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71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C8B62-7246-0245-A694-3AAB1880D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E4C864-96B0-552B-F266-FA38603CC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3641AB-8E83-6149-6360-0EFCC350A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3ECFF-B8A0-4A30-CCE0-97342D854F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35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68B4-F246-57C1-B42F-F55CD192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B92AE-295C-3537-6852-FE854C081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1E142-4A4B-3501-9874-3812A3B9A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DDD87-D82A-1D60-01EF-892474ED00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50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EB7741F-5016-0541-ED9B-D8093D6011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375" y="1006041"/>
            <a:ext cx="6786563" cy="23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93" b="1">
                <a:solidFill>
                  <a:srgbClr val="DC8060"/>
                </a:solidFill>
                <a:latin typeface="Montserrat"/>
              </a:rPr>
              <a:t>Módulo 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375" y="1454311"/>
            <a:ext cx="6786563" cy="120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4145" b="1">
                <a:solidFill>
                  <a:srgbClr val="FFFFFF"/>
                </a:solidFill>
                <a:latin typeface="Montserrat"/>
              </a:rPr>
              <a:t>Consciente de lo</a:t>
            </a:r>
          </a:p>
          <a:p>
            <a:pPr algn="l"/>
            <a:r>
              <a:rPr sz="4145" b="1">
                <a:solidFill>
                  <a:srgbClr val="FFFFFF"/>
                </a:solidFill>
                <a:latin typeface="Montserrat"/>
              </a:rPr>
              <a:t>que Necesito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5844" y="3497424"/>
            <a:ext cx="6465094" cy="640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4" b="0">
                <a:solidFill>
                  <a:srgbClr val="E0EBEB"/>
                </a:solidFill>
                <a:latin typeface="Montserrat"/>
              </a:rPr>
              <a:t>"Cuidarte no es egoísmo; es la condición para poder liderar."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17EBC-A3FE-3D02-486F-76541764B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2F90EA5-E7CF-800A-C084-90BFF7EB88EF}"/>
              </a:ext>
            </a:extLst>
          </p:cNvPr>
          <p:cNvSpPr/>
          <p:nvPr/>
        </p:nvSpPr>
        <p:spPr>
          <a:xfrm>
            <a:off x="571500" y="428625"/>
            <a:ext cx="203581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PAPEL DE LA PERCEPCIÓN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A2C8404-213A-8C6C-A6B8-B672C866F624}"/>
              </a:ext>
            </a:extLst>
          </p:cNvPr>
          <p:cNvSpPr/>
          <p:nvPr/>
        </p:nvSpPr>
        <p:spPr>
          <a:xfrm>
            <a:off x="571500" y="628650"/>
            <a:ext cx="707725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s-ES" sz="2000" b="1" dirty="0">
                <a:solidFill>
                  <a:srgbClr val="1F3A3D"/>
                </a:solidFill>
              </a:rPr>
              <a:t>El estrés no es el evento, es la percepción del evento</a:t>
            </a:r>
            <a:endParaRPr lang="en-US" sz="2000" dirty="0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A71808C7-2FE5-0D9A-56F4-1E8904542738}"/>
              </a:ext>
            </a:extLst>
          </p:cNvPr>
          <p:cNvSpPr/>
          <p:nvPr/>
        </p:nvSpPr>
        <p:spPr>
          <a:xfrm>
            <a:off x="571500" y="4286250"/>
            <a:ext cx="8001000" cy="428625"/>
          </a:xfrm>
          <a:prstGeom prst="rect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5743F40F-3BCC-2344-B804-B24C75D8DC0C}"/>
              </a:ext>
            </a:extLst>
          </p:cNvPr>
          <p:cNvSpPr/>
          <p:nvPr/>
        </p:nvSpPr>
        <p:spPr>
          <a:xfrm>
            <a:off x="685800" y="4400550"/>
            <a:ext cx="77724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"No es la situación lo que determina el tipo de estrés; es tu </a:t>
            </a:r>
            <a:r>
              <a:rPr lang="en-US" sz="1000" b="1" dirty="0">
                <a:solidFill>
                  <a:srgbClr val="DC8060"/>
                </a:solidFill>
              </a:rPr>
              <a:t>interpretación</a:t>
            </a:r>
            <a:r>
              <a:rPr lang="en-US" sz="1000" b="1" dirty="0">
                <a:solidFill>
                  <a:srgbClr val="1F3A3D"/>
                </a:solidFill>
              </a:rPr>
              <a:t> de esa situación frente a tus recursos."</a:t>
            </a:r>
            <a:endParaRPr lang="en-US" sz="1000" dirty="0"/>
          </a:p>
        </p:txBody>
      </p:sp>
      <p:pic>
        <p:nvPicPr>
          <p:cNvPr id="16" name="Imagen 15" descr="Diagrama&#10;&#10;El contenido generado por IA puede ser incorrecto.">
            <a:extLst>
              <a:ext uri="{FF2B5EF4-FFF2-40B4-BE49-F238E27FC236}">
                <a16:creationId xmlns:a16="http://schemas.microsoft.com/office/drawing/2014/main" id="{95DC4749-C7E9-12E8-0782-D697F5D5C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21581"/>
            <a:ext cx="8001000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RESPUESTA DE LUCHA O HUIDA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Cuando tu cerebro percibe peligro</a:t>
            </a:r>
            <a:endParaRPr lang="en-US" sz="2000" dirty="0"/>
          </a:p>
        </p:txBody>
      </p:sp>
      <p:sp>
        <p:nvSpPr>
          <p:cNvPr id="56" name="Shape 42"/>
          <p:cNvSpPr/>
          <p:nvPr/>
        </p:nvSpPr>
        <p:spPr>
          <a:xfrm>
            <a:off x="571500" y="4157663"/>
            <a:ext cx="8001000" cy="685800"/>
          </a:xfrm>
          <a:prstGeom prst="rect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7" name="Shape 43"/>
          <p:cNvSpPr/>
          <p:nvPr/>
        </p:nvSpPr>
        <p:spPr>
          <a:xfrm>
            <a:off x="571500" y="4157663"/>
            <a:ext cx="8001000" cy="285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8" name="Shape 44"/>
          <p:cNvSpPr/>
          <p:nvPr/>
        </p:nvSpPr>
        <p:spPr>
          <a:xfrm>
            <a:off x="1299353" y="4343400"/>
            <a:ext cx="285750" cy="285750"/>
          </a:xfrm>
          <a:prstGeom prst="ellipse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9" name="Text 45"/>
          <p:cNvSpPr/>
          <p:nvPr/>
        </p:nvSpPr>
        <p:spPr>
          <a:xfrm>
            <a:off x="1299353" y="4343400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FFFFFF"/>
                </a:solidFill>
              </a:rPr>
              <a:t>A</a:t>
            </a:r>
            <a:endParaRPr lang="en-US" sz="1000" dirty="0"/>
          </a:p>
        </p:txBody>
      </p:sp>
      <p:sp>
        <p:nvSpPr>
          <p:cNvPr id="60" name="Text 46"/>
          <p:cNvSpPr/>
          <p:nvPr/>
        </p:nvSpPr>
        <p:spPr>
          <a:xfrm>
            <a:off x="1670828" y="4329113"/>
            <a:ext cx="16690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ADRENALINA</a:t>
            </a:r>
            <a:endParaRPr lang="en-US" sz="1000" dirty="0"/>
          </a:p>
        </p:txBody>
      </p:sp>
      <p:sp>
        <p:nvSpPr>
          <p:cNvPr id="61" name="Text 47"/>
          <p:cNvSpPr/>
          <p:nvPr/>
        </p:nvSpPr>
        <p:spPr>
          <a:xfrm>
            <a:off x="1670828" y="4500563"/>
            <a:ext cx="166901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4B5563"/>
                </a:solidFill>
              </a:rPr>
              <a:t>"La Chispa" — Respuesta inmediata</a:t>
            </a:r>
            <a:endParaRPr lang="en-US" sz="1000" dirty="0"/>
          </a:p>
        </p:txBody>
      </p:sp>
      <p:sp>
        <p:nvSpPr>
          <p:cNvPr id="62" name="Shape 48"/>
          <p:cNvSpPr/>
          <p:nvPr/>
        </p:nvSpPr>
        <p:spPr>
          <a:xfrm>
            <a:off x="5572599" y="4343400"/>
            <a:ext cx="285750" cy="285750"/>
          </a:xfrm>
          <a:prstGeom prst="ellipse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3" name="Text 49"/>
          <p:cNvSpPr/>
          <p:nvPr/>
        </p:nvSpPr>
        <p:spPr>
          <a:xfrm>
            <a:off x="5572599" y="4343400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FFFFFF"/>
                </a:solidFill>
              </a:rPr>
              <a:t>C</a:t>
            </a:r>
            <a:endParaRPr lang="en-US" sz="1000" dirty="0"/>
          </a:p>
        </p:txBody>
      </p:sp>
      <p:sp>
        <p:nvSpPr>
          <p:cNvPr id="64" name="Text 50"/>
          <p:cNvSpPr/>
          <p:nvPr/>
        </p:nvSpPr>
        <p:spPr>
          <a:xfrm>
            <a:off x="5944074" y="4329113"/>
            <a:ext cx="1900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CORTISOL</a:t>
            </a:r>
            <a:endParaRPr lang="en-US" sz="1000" dirty="0"/>
          </a:p>
        </p:txBody>
      </p:sp>
      <p:sp>
        <p:nvSpPr>
          <p:cNvPr id="65" name="Text 51"/>
          <p:cNvSpPr/>
          <p:nvPr/>
        </p:nvSpPr>
        <p:spPr>
          <a:xfrm>
            <a:off x="5944074" y="4500563"/>
            <a:ext cx="190054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4B5563"/>
                </a:solidFill>
              </a:rPr>
              <a:t>"El Combustible" — Respuesta sostenida</a:t>
            </a:r>
            <a:endParaRPr lang="en-US" sz="1000" dirty="0"/>
          </a:p>
        </p:txBody>
      </p:sp>
      <p:pic>
        <p:nvPicPr>
          <p:cNvPr id="67" name="Imagen 66" descr="Diagrama&#10;&#10;El contenido generado por IA puede ser incorrecto.">
            <a:extLst>
              <a:ext uri="{FF2B5EF4-FFF2-40B4-BE49-F238E27FC236}">
                <a16:creationId xmlns:a16="http://schemas.microsoft.com/office/drawing/2014/main" id="{F3A2D6BF-2AAC-D408-9BD4-5F6F23233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103" y="1141049"/>
            <a:ext cx="6233063" cy="285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95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7B104-DB14-12E0-9461-5CA15B30C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ACE6893-C05A-2E35-9F04-CDE7425AC10D}"/>
              </a:ext>
            </a:extLst>
          </p:cNvPr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RESPUESTA DE LUCHA O HUIDA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DE71093-CD10-8FFC-7A46-2AD04BBA8D14}"/>
              </a:ext>
            </a:extLst>
          </p:cNvPr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Cuando tu cerebro percibe peligro</a:t>
            </a:r>
            <a:endParaRPr lang="en-US" sz="2000" dirty="0"/>
          </a:p>
        </p:txBody>
      </p:sp>
      <p:sp>
        <p:nvSpPr>
          <p:cNvPr id="56" name="Shape 42">
            <a:extLst>
              <a:ext uri="{FF2B5EF4-FFF2-40B4-BE49-F238E27FC236}">
                <a16:creationId xmlns:a16="http://schemas.microsoft.com/office/drawing/2014/main" id="{87A0DFA5-2415-BCEB-DAFA-DC0F06910B6C}"/>
              </a:ext>
            </a:extLst>
          </p:cNvPr>
          <p:cNvSpPr/>
          <p:nvPr/>
        </p:nvSpPr>
        <p:spPr>
          <a:xfrm>
            <a:off x="571500" y="4157663"/>
            <a:ext cx="8001000" cy="685800"/>
          </a:xfrm>
          <a:prstGeom prst="rect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7" name="Shape 43">
            <a:extLst>
              <a:ext uri="{FF2B5EF4-FFF2-40B4-BE49-F238E27FC236}">
                <a16:creationId xmlns:a16="http://schemas.microsoft.com/office/drawing/2014/main" id="{632CCA1F-2E8F-7BAE-D9B8-8BF6AEE4C3BF}"/>
              </a:ext>
            </a:extLst>
          </p:cNvPr>
          <p:cNvSpPr/>
          <p:nvPr/>
        </p:nvSpPr>
        <p:spPr>
          <a:xfrm>
            <a:off x="571500" y="4157663"/>
            <a:ext cx="8001000" cy="285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4" name="Text 50">
            <a:extLst>
              <a:ext uri="{FF2B5EF4-FFF2-40B4-BE49-F238E27FC236}">
                <a16:creationId xmlns:a16="http://schemas.microsoft.com/office/drawing/2014/main" id="{349F0E66-ED76-EFFE-93FE-B2B3D32B3963}"/>
              </a:ext>
            </a:extLst>
          </p:cNvPr>
          <p:cNvSpPr/>
          <p:nvPr/>
        </p:nvSpPr>
        <p:spPr>
          <a:xfrm>
            <a:off x="2138641" y="4405673"/>
            <a:ext cx="4866717" cy="1795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1F3A3D"/>
                </a:solidFill>
              </a:rPr>
              <a:t>Todo </a:t>
            </a:r>
            <a:r>
              <a:rPr lang="en-US" sz="1200" b="1" dirty="0" err="1">
                <a:solidFill>
                  <a:srgbClr val="1F3A3D"/>
                </a:solidFill>
              </a:rPr>
              <a:t>el</a:t>
            </a:r>
            <a:r>
              <a:rPr lang="en-US" sz="1200" b="1" dirty="0">
                <a:solidFill>
                  <a:srgbClr val="1F3A3D"/>
                </a:solidFill>
              </a:rPr>
              <a:t> </a:t>
            </a:r>
            <a:r>
              <a:rPr lang="en-US" sz="1200" b="1" dirty="0" err="1">
                <a:solidFill>
                  <a:srgbClr val="1F3A3D"/>
                </a:solidFill>
              </a:rPr>
              <a:t>organismo</a:t>
            </a:r>
            <a:r>
              <a:rPr lang="en-US" sz="1200" b="1" dirty="0">
                <a:solidFill>
                  <a:srgbClr val="1F3A3D"/>
                </a:solidFill>
              </a:rPr>
              <a:t> se  </a:t>
            </a:r>
            <a:r>
              <a:rPr lang="en-US" sz="1200" b="1" dirty="0" err="1">
                <a:solidFill>
                  <a:srgbClr val="1F3A3D"/>
                </a:solidFill>
              </a:rPr>
              <a:t>orienta</a:t>
            </a:r>
            <a:r>
              <a:rPr lang="en-US" sz="1200" b="1" dirty="0">
                <a:solidFill>
                  <a:srgbClr val="1F3A3D"/>
                </a:solidFill>
              </a:rPr>
              <a:t> a un </a:t>
            </a:r>
            <a:r>
              <a:rPr lang="en-US" sz="1200" b="1" dirty="0" err="1">
                <a:solidFill>
                  <a:srgbClr val="1F3A3D"/>
                </a:solidFill>
              </a:rPr>
              <a:t>único</a:t>
            </a:r>
            <a:r>
              <a:rPr lang="en-US" sz="1200" b="1" dirty="0">
                <a:solidFill>
                  <a:srgbClr val="1F3A3D"/>
                </a:solidFill>
              </a:rPr>
              <a:t> </a:t>
            </a:r>
            <a:r>
              <a:rPr lang="en-US" sz="1200" b="1" dirty="0" err="1">
                <a:solidFill>
                  <a:srgbClr val="1F3A3D"/>
                </a:solidFill>
              </a:rPr>
              <a:t>objetivo</a:t>
            </a:r>
            <a:r>
              <a:rPr lang="en-US" sz="1200" b="1" dirty="0">
                <a:solidFill>
                  <a:srgbClr val="1F3A3D"/>
                </a:solidFill>
              </a:rPr>
              <a:t>: </a:t>
            </a:r>
            <a:r>
              <a:rPr lang="en-US" sz="1200" b="1" dirty="0" err="1">
                <a:solidFill>
                  <a:srgbClr val="1F3A3D"/>
                </a:solidFill>
              </a:rPr>
              <a:t>Sobrevivir</a:t>
            </a:r>
            <a:endParaRPr lang="en-US" sz="1200" dirty="0"/>
          </a:p>
        </p:txBody>
      </p:sp>
      <p:pic>
        <p:nvPicPr>
          <p:cNvPr id="5" name="Imagen 4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5A8A68E2-0C68-9F2F-A1DC-B1957784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53" y="1040660"/>
            <a:ext cx="6345228" cy="28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8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SÍNDROME DE ADAPTACIÓN GENERAL (SELYE)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camino de la movilización al colapso</a:t>
            </a:r>
            <a:endParaRPr lang="en-US" sz="2000" dirty="0"/>
          </a:p>
        </p:txBody>
      </p:sp>
      <p:sp>
        <p:nvSpPr>
          <p:cNvPr id="26" name="Shape 23"/>
          <p:cNvSpPr/>
          <p:nvPr/>
        </p:nvSpPr>
        <p:spPr>
          <a:xfrm>
            <a:off x="571500" y="4171950"/>
            <a:ext cx="8001000" cy="542925"/>
          </a:xfrm>
          <a:prstGeom prst="rect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Shape 24"/>
          <p:cNvSpPr/>
          <p:nvPr/>
        </p:nvSpPr>
        <p:spPr>
          <a:xfrm>
            <a:off x="571500" y="4171950"/>
            <a:ext cx="28575" cy="54292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Text 25"/>
          <p:cNvSpPr/>
          <p:nvPr/>
        </p:nvSpPr>
        <p:spPr>
          <a:xfrm>
            <a:off x="742950" y="4343400"/>
            <a:ext cx="76581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"El objetivo no es eliminar el estrés. Es encontrar el punto óptimo y evitar la cronificación."</a:t>
            </a:r>
            <a:endParaRPr lang="en-US" sz="1000" dirty="0"/>
          </a:p>
        </p:txBody>
      </p:sp>
      <p:pic>
        <p:nvPicPr>
          <p:cNvPr id="30" name="Imagen 29" descr="Diagrama&#10;&#10;El contenido generado por IA puede ser incorrecto.">
            <a:extLst>
              <a:ext uri="{FF2B5EF4-FFF2-40B4-BE49-F238E27FC236}">
                <a16:creationId xmlns:a16="http://schemas.microsoft.com/office/drawing/2014/main" id="{011DBA2D-185F-E326-ACE4-2D31BEC09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89" y="1130872"/>
            <a:ext cx="6568563" cy="278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2284" y="1617166"/>
            <a:ext cx="1733145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 dirty="0">
                <a:solidFill>
                  <a:srgbClr val="DC8060"/>
                </a:solidFill>
                <a:latin typeface="Montserrat"/>
              </a:rPr>
              <a:t>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4920816" cy="100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El Ciclo que</a:t>
            </a:r>
          </a:p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Nunca se Cierra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Por qué el estrés del trabajo no "se pasa"</a:t>
            </a:r>
          </a:p>
        </p:txBody>
      </p:sp>
    </p:spTree>
    <p:extLst>
      <p:ext uri="{BB962C8B-B14F-4D97-AF65-F5344CB8AC3E}">
        <p14:creationId xmlns:p14="http://schemas.microsoft.com/office/powerpoint/2010/main" val="325483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CICLO ADAPTATIVO VS. CICLO INTERRUMPIDO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La cebra se relaja, tú no</a:t>
            </a:r>
            <a:endParaRPr lang="en-US" sz="2000" dirty="0"/>
          </a:p>
        </p:txBody>
      </p:sp>
      <p:pic>
        <p:nvPicPr>
          <p:cNvPr id="50" name="Imagen 49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F8DD637E-4948-DA0F-6FED-93EE67CC0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" y="1324178"/>
            <a:ext cx="8283677" cy="31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62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ACUMULACIÓN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Sin retorno a la línea base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171575"/>
            <a:ext cx="8001000" cy="226635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71500" y="3652242"/>
            <a:ext cx="8001000" cy="106263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3"/>
          <p:cNvSpPr/>
          <p:nvPr/>
        </p:nvSpPr>
        <p:spPr>
          <a:xfrm>
            <a:off x="571500" y="3652242"/>
            <a:ext cx="8001000" cy="7144"/>
          </a:xfrm>
          <a:prstGeom prst="rect">
            <a:avLst/>
          </a:prstGeom>
          <a:solidFill>
            <a:srgbClr val="D1D5D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4"/>
          <p:cNvSpPr/>
          <p:nvPr/>
        </p:nvSpPr>
        <p:spPr>
          <a:xfrm>
            <a:off x="571500" y="3830836"/>
            <a:ext cx="38862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El efecto escalera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571500" y="4088011"/>
            <a:ext cx="3886200" cy="6268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Cada nuevo estresor se suma sobre la activación residual del anterior. No hay tiempo suficiente para metabolizar las hormonas del estrés.</a:t>
            </a: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4686300" y="3830836"/>
            <a:ext cx="38862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Resultado: Alerta Crónica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4686300" y="4088011"/>
            <a:ext cx="3886200" cy="6268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El sistema nunca descansa. Lo que debería ser un estado de emergencia temporal se convierte en el estado operativo por defecto.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4974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NORMALIZACIÓN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Cuando la alarma se vuelve ruido de fondo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645242" y="3738577"/>
            <a:ext cx="7643352" cy="3907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Con el tiempo, el líder se habitúa a estar activado. Pierde la referencia del estado basal. La tensión crónica se convierte en </a:t>
            </a:r>
            <a:r>
              <a:rPr lang="en-US" sz="1000" b="1" dirty="0">
                <a:solidFill>
                  <a:srgbClr val="1F3A3D"/>
                </a:solidFill>
              </a:rPr>
              <a:t>"mi personalidad"</a:t>
            </a:r>
            <a:r>
              <a:rPr lang="en-US" sz="1000" dirty="0">
                <a:solidFill>
                  <a:srgbClr val="1F3A3D"/>
                </a:solidFill>
              </a:rPr>
              <a:t> o </a:t>
            </a:r>
            <a:r>
              <a:rPr lang="en-US" sz="1000" b="1" dirty="0">
                <a:solidFill>
                  <a:srgbClr val="1F3A3D"/>
                </a:solidFill>
              </a:rPr>
              <a:t>"el ritmo normal"</a:t>
            </a:r>
            <a:r>
              <a:rPr lang="en-US" sz="1000" dirty="0">
                <a:solidFill>
                  <a:srgbClr val="1F3A3D"/>
                </a:solidFill>
              </a:rPr>
              <a:t>. Las señales de alerta se ignoran porque son constantes.</a:t>
            </a:r>
            <a:endParaRPr lang="en-US" sz="1000" dirty="0"/>
          </a:p>
        </p:txBody>
      </p:sp>
      <p:sp>
        <p:nvSpPr>
          <p:cNvPr id="17" name="Shape 12"/>
          <p:cNvSpPr/>
          <p:nvPr/>
        </p:nvSpPr>
        <p:spPr>
          <a:xfrm>
            <a:off x="600075" y="4269965"/>
            <a:ext cx="8001000" cy="600075"/>
          </a:xfrm>
          <a:prstGeom prst="rect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3"/>
          <p:cNvSpPr/>
          <p:nvPr/>
        </p:nvSpPr>
        <p:spPr>
          <a:xfrm>
            <a:off x="600075" y="4269965"/>
            <a:ext cx="28575" cy="6000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4441415"/>
            <a:ext cx="241102" cy="2571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55502" y="4469990"/>
            <a:ext cx="389822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"El pez no ve el agua. </a:t>
            </a:r>
            <a:r>
              <a:rPr lang="en-US" sz="1000" b="1" dirty="0">
                <a:solidFill>
                  <a:srgbClr val="DC8060"/>
                </a:solidFill>
              </a:rPr>
              <a:t>El líder estresado no ve su estrés.</a:t>
            </a:r>
            <a:r>
              <a:rPr lang="en-US" sz="1000" b="1" dirty="0">
                <a:solidFill>
                  <a:srgbClr val="1F3A3D"/>
                </a:solidFill>
              </a:rPr>
              <a:t>"</a:t>
            </a:r>
            <a:endParaRPr lang="en-US" sz="1000" dirty="0"/>
          </a:p>
        </p:txBody>
      </p:sp>
      <p:pic>
        <p:nvPicPr>
          <p:cNvPr id="22" name="Imagen 21" descr="Gráfico, Aplicación&#10;&#10;El contenido generado por IA puede ser incorrecto.">
            <a:extLst>
              <a:ext uri="{FF2B5EF4-FFF2-40B4-BE49-F238E27FC236}">
                <a16:creationId xmlns:a16="http://schemas.microsoft.com/office/drawing/2014/main" id="{0BD435D4-E62A-B1D3-360C-7EAF76157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064" y="1206496"/>
            <a:ext cx="5334923" cy="223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8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A73A-68D5-D9AD-98D6-DA594ABA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m04-Puyol-autocontrol">
            <a:hlinkClick r:id="" action="ppaction://media"/>
            <a:extLst>
              <a:ext uri="{FF2B5EF4-FFF2-40B4-BE49-F238E27FC236}">
                <a16:creationId xmlns:a16="http://schemas.microsoft.com/office/drawing/2014/main" id="{FC37E3B5-4983-3EF1-D080-1A0434953B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769" y="231058"/>
            <a:ext cx="8145479" cy="45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2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632" y="1617166"/>
            <a:ext cx="1870797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>
                <a:solidFill>
                  <a:srgbClr val="DC8060"/>
                </a:solidFill>
                <a:latin typeface="Montserrat"/>
              </a:rPr>
              <a:t>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4920816" cy="100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El Precio Invisible</a:t>
            </a:r>
          </a:p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de la Presión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Consecuencias del estrés crónico en tu cuerpo, tu mente y tu liderazgo</a:t>
            </a:r>
          </a:p>
        </p:txBody>
      </p:sp>
    </p:spTree>
    <p:extLst>
      <p:ext uri="{BB962C8B-B14F-4D97-AF65-F5344CB8AC3E}">
        <p14:creationId xmlns:p14="http://schemas.microsoft.com/office/powerpoint/2010/main" val="19789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5061" y="315448"/>
            <a:ext cx="574890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LA PIEZA QUE FALTA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666974" y="576088"/>
            <a:ext cx="808975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Entiendes tu mundo interior, pero...
 </a:t>
            </a:r>
            <a:r>
              <a:rPr lang="en-US" sz="2000" b="1" dirty="0">
                <a:solidFill>
                  <a:srgbClr val="DC8060"/>
                </a:solidFill>
              </a:rPr>
              <a:t>¿qué pasa cuando la presión lo inunda todo?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175327" y="2243687"/>
            <a:ext cx="872034" cy="1311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FFFFFF"/>
                </a:solidFill>
              </a:rPr>
              <a:t>PENSAMIENTOS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3308312" y="4008945"/>
            <a:ext cx="775853" cy="1311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FFFFFF"/>
                </a:solidFill>
              </a:rPr>
              <a:t>SENSACIONES</a:t>
            </a:r>
            <a:endParaRPr lang="en-US" sz="800" dirty="0"/>
          </a:p>
        </p:txBody>
      </p:sp>
      <p:sp>
        <p:nvSpPr>
          <p:cNvPr id="7" name="Text 4"/>
          <p:cNvSpPr/>
          <p:nvPr/>
        </p:nvSpPr>
        <p:spPr>
          <a:xfrm>
            <a:off x="5184161" y="4001213"/>
            <a:ext cx="666849" cy="1311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FFFFFF"/>
                </a:solidFill>
              </a:rPr>
              <a:t>EMOCIONES</a:t>
            </a:r>
            <a:endParaRPr lang="en-US" sz="800" dirty="0"/>
          </a:p>
        </p:txBody>
      </p:sp>
      <p:sp>
        <p:nvSpPr>
          <p:cNvPr id="8" name="Text 5"/>
          <p:cNvSpPr/>
          <p:nvPr/>
        </p:nvSpPr>
        <p:spPr>
          <a:xfrm>
            <a:off x="4271683" y="1492317"/>
            <a:ext cx="52297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URGENCIA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2238263" y="3507580"/>
            <a:ext cx="83593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INCERTIDUMBRE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 rot="21600000">
            <a:off x="5957144" y="3507579"/>
            <a:ext cx="66409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SOBRECARGA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2772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PANORAMA ACTUAL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581729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estrés</a:t>
            </a:r>
            <a:r>
              <a:rPr lang="en-US" sz="2000" b="1" dirty="0">
                <a:solidFill>
                  <a:srgbClr val="1F3A3D"/>
                </a:solidFill>
              </a:rPr>
              <a:t> es </a:t>
            </a:r>
            <a:r>
              <a:rPr lang="en-US" sz="2000" b="1" dirty="0" err="1">
                <a:solidFill>
                  <a:srgbClr val="1F3A3D"/>
                </a:solidFill>
              </a:rPr>
              <a:t>una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tendencia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sostenida</a:t>
            </a:r>
            <a:r>
              <a:rPr lang="en-US" sz="2000" b="1" dirty="0">
                <a:solidFill>
                  <a:srgbClr val="1F3A3D"/>
                </a:solidFill>
              </a:rPr>
              <a:t> al </a:t>
            </a:r>
            <a:r>
              <a:rPr lang="en-US" sz="2000" b="1" dirty="0" err="1">
                <a:solidFill>
                  <a:srgbClr val="1F3A3D"/>
                </a:solidFill>
              </a:rPr>
              <a:t>alza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659990" y="4111228"/>
            <a:ext cx="8001000" cy="807244"/>
          </a:xfrm>
          <a:prstGeom prst="rect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5"/>
          <p:cNvSpPr/>
          <p:nvPr/>
        </p:nvSpPr>
        <p:spPr>
          <a:xfrm>
            <a:off x="659990" y="4111228"/>
            <a:ext cx="28575" cy="807244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Text 16"/>
          <p:cNvSpPr/>
          <p:nvPr/>
        </p:nvSpPr>
        <p:spPr>
          <a:xfrm>
            <a:off x="831440" y="4282678"/>
            <a:ext cx="7658100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El problema es epidémico. Y los líderes están en el centro. 
 </a:t>
            </a:r>
            <a:r>
              <a:rPr lang="en-US" sz="1050" dirty="0">
                <a:solidFill>
                  <a:srgbClr val="1F3A3D"/>
                </a:solidFill>
              </a:rPr>
              <a:t>Quienes tienen la responsabilidad de cuidar a otros están, en promedio, peor que aquellos a quienes cuidan.</a:t>
            </a:r>
            <a:endParaRPr lang="en-US" sz="1000" dirty="0"/>
          </a:p>
        </p:txBody>
      </p:sp>
      <p:pic>
        <p:nvPicPr>
          <p:cNvPr id="21" name="Imagen 20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D7CAE2F5-CB02-F689-65E5-88EDCF92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98" y="1107877"/>
            <a:ext cx="5495965" cy="274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70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85EE-340E-9D29-0EE2-755DA447D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63E8789-BC69-67D5-706E-B12F4AC57B07}"/>
              </a:ext>
            </a:extLst>
          </p:cNvPr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CONSECUENCIAS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B8B5C56-333A-FFE2-B1EE-7E4418FFCA3D}"/>
              </a:ext>
            </a:extLst>
          </p:cNvPr>
          <p:cNvSpPr/>
          <p:nvPr/>
        </p:nvSpPr>
        <p:spPr>
          <a:xfrm>
            <a:off x="571500" y="628650"/>
            <a:ext cx="404758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cuerpo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deja</a:t>
            </a:r>
            <a:r>
              <a:rPr lang="en-US" sz="2000" b="1" dirty="0">
                <a:solidFill>
                  <a:srgbClr val="1F3A3D"/>
                </a:solidFill>
              </a:rPr>
              <a:t> de </a:t>
            </a:r>
            <a:r>
              <a:rPr lang="en-US" sz="2000" b="1" dirty="0" err="1">
                <a:solidFill>
                  <a:srgbClr val="1F3A3D"/>
                </a:solidFill>
              </a:rPr>
              <a:t>sostenernos</a:t>
            </a:r>
            <a:endParaRPr lang="en-US" sz="2000" dirty="0"/>
          </a:p>
        </p:txBody>
      </p:sp>
      <p:pic>
        <p:nvPicPr>
          <p:cNvPr id="35" name="Imagen 34" descr="Diagrama&#10;&#10;El contenido generado por IA puede ser incorrecto.">
            <a:extLst>
              <a:ext uri="{FF2B5EF4-FFF2-40B4-BE49-F238E27FC236}">
                <a16:creationId xmlns:a16="http://schemas.microsoft.com/office/drawing/2014/main" id="{0F0B6A19-FBAB-BEE0-3313-1697097E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47" y="1077437"/>
            <a:ext cx="5607917" cy="371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9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CONSECUENCIAS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La niebla mental: cuando pensar cuesta el doble</a:t>
            </a:r>
            <a:endParaRPr lang="en-US" sz="2000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334AD275-B484-0D7D-671C-7B005C91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3" y="1235783"/>
            <a:ext cx="7894893" cy="30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25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4D128-2D3A-BEA8-706D-8067A8B4F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D7D1F67-C463-D5F4-0A90-37B190224770}"/>
              </a:ext>
            </a:extLst>
          </p:cNvPr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CONSECUENCIAS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0E07008-0092-4D6E-B5D0-184FF34E873C}"/>
              </a:ext>
            </a:extLst>
          </p:cNvPr>
          <p:cNvSpPr/>
          <p:nvPr/>
        </p:nvSpPr>
        <p:spPr>
          <a:xfrm>
            <a:off x="571500" y="628650"/>
            <a:ext cx="432490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líder</a:t>
            </a:r>
            <a:r>
              <a:rPr lang="en-US" sz="2000" b="1" dirty="0">
                <a:solidFill>
                  <a:srgbClr val="1F3A3D"/>
                </a:solidFill>
              </a:rPr>
              <a:t> lo </a:t>
            </a:r>
            <a:r>
              <a:rPr lang="en-US" sz="2000" b="1" dirty="0" err="1">
                <a:solidFill>
                  <a:srgbClr val="1F3A3D"/>
                </a:solidFill>
              </a:rPr>
              <a:t>extiende</a:t>
            </a:r>
            <a:r>
              <a:rPr lang="en-US" sz="2000" b="1" dirty="0">
                <a:solidFill>
                  <a:srgbClr val="1F3A3D"/>
                </a:solidFill>
              </a:rPr>
              <a:t> a </a:t>
            </a:r>
            <a:r>
              <a:rPr lang="en-US" sz="2000" b="1" dirty="0" err="1">
                <a:solidFill>
                  <a:srgbClr val="1F3A3D"/>
                </a:solidFill>
              </a:rPr>
              <a:t>toda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su</a:t>
            </a:r>
            <a:r>
              <a:rPr lang="en-US" sz="2000" b="1" dirty="0">
                <a:solidFill>
                  <a:srgbClr val="1F3A3D"/>
                </a:solidFill>
              </a:rPr>
              <a:t> red</a:t>
            </a:r>
            <a:endParaRPr lang="en-US" sz="2000" dirty="0"/>
          </a:p>
        </p:txBody>
      </p:sp>
      <p:pic>
        <p:nvPicPr>
          <p:cNvPr id="5" name="Imagen 4" descr="Imagen que contiene interior, grande, alambre, metal&#10;&#10;El contenido generado por IA puede ser incorrecto.">
            <a:extLst>
              <a:ext uri="{FF2B5EF4-FFF2-40B4-BE49-F238E27FC236}">
                <a16:creationId xmlns:a16="http://schemas.microsoft.com/office/drawing/2014/main" id="{4BAEA4AE-2BC7-343B-D2CC-8ECF07E3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71" y="1203021"/>
            <a:ext cx="4194710" cy="34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5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535" y="1617166"/>
            <a:ext cx="1747894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 dirty="0">
                <a:solidFill>
                  <a:srgbClr val="DC8060"/>
                </a:solidFill>
                <a:latin typeface="Montserrat"/>
              </a:rPr>
              <a:t>05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4920816" cy="100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Luchar Solo Añade</a:t>
            </a:r>
          </a:p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Más Leña al Fuego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Por qué luchar contra el estrés lo empeora, y cómo la aceptación lo regula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INSTINTO NATURAL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Querer sentirte bien te hace sentir peor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10830" y="1046961"/>
            <a:ext cx="8193958" cy="2064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1F3A3D"/>
                </a:solidFill>
              </a:rPr>
              <a:t>La reacción natural ante el malestar es luchar: evitar, controlar, </a:t>
            </a:r>
            <a:r>
              <a:rPr lang="en-US" sz="1050" dirty="0" err="1">
                <a:solidFill>
                  <a:srgbClr val="1F3A3D"/>
                </a:solidFill>
              </a:rPr>
              <a:t>suprimir</a:t>
            </a:r>
            <a:r>
              <a:rPr lang="en-US" sz="1050" dirty="0">
                <a:solidFill>
                  <a:srgbClr val="1F3A3D"/>
                </a:solidFill>
              </a:rPr>
              <a:t>.  Pero esta lucha tiene un </a:t>
            </a:r>
            <a:r>
              <a:rPr lang="en-US" sz="1000" b="1" dirty="0">
                <a:solidFill>
                  <a:srgbClr val="1F3A3D"/>
                </a:solidFill>
              </a:rPr>
              <a:t>efecto paradójico</a:t>
            </a:r>
            <a:r>
              <a:rPr lang="en-US" sz="1050" dirty="0">
                <a:solidFill>
                  <a:srgbClr val="1F3A3D"/>
                </a:solidFill>
              </a:rPr>
              <a:t>: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571500" y="1463703"/>
            <a:ext cx="8001000" cy="571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8675" y="1686582"/>
            <a:ext cx="125016" cy="1257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7991" y="1655133"/>
            <a:ext cx="1610664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Intentar no pensar en algo</a:t>
            </a:r>
            <a:endParaRPr lang="en-US" sz="1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991" y="1663728"/>
            <a:ext cx="150019" cy="17145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4972050" y="1463703"/>
            <a:ext cx="3600450" cy="571500"/>
          </a:xfrm>
          <a:prstGeom prst="rect">
            <a:avLst/>
          </a:prstGeom>
          <a:solidFill>
            <a:srgbClr val="FFF5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Text 6"/>
          <p:cNvSpPr/>
          <p:nvPr/>
        </p:nvSpPr>
        <p:spPr>
          <a:xfrm>
            <a:off x="4972050" y="1463703"/>
            <a:ext cx="3600450" cy="368306"/>
          </a:xfrm>
          <a:prstGeom prst="rect">
            <a:avLst/>
          </a:prstGeom>
          <a:noFill/>
          <a:ln/>
        </p:spPr>
        <p:txBody>
          <a:bodyPr wrap="square" lIns="255143" tIns="0" rIns="255143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endParaRPr lang="en-US" sz="1000" b="1" dirty="0">
              <a:solidFill>
                <a:srgbClr val="DC8060"/>
              </a:solidFill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000" b="1" dirty="0" err="1">
                <a:solidFill>
                  <a:srgbClr val="DC8060"/>
                </a:solidFill>
              </a:rPr>
              <a:t>Piensas</a:t>
            </a:r>
            <a:r>
              <a:rPr lang="en-US" sz="1000" b="1" dirty="0">
                <a:solidFill>
                  <a:srgbClr val="DC8060"/>
                </a:solidFill>
              </a:rPr>
              <a:t> más en ello</a:t>
            </a:r>
            <a:endParaRPr lang="en-US" sz="1000" dirty="0"/>
          </a:p>
        </p:txBody>
      </p:sp>
      <p:sp>
        <p:nvSpPr>
          <p:cNvPr id="12" name="Shape 7"/>
          <p:cNvSpPr/>
          <p:nvPr/>
        </p:nvSpPr>
        <p:spPr>
          <a:xfrm>
            <a:off x="571500" y="2206653"/>
            <a:ext cx="8001000" cy="571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28675" y="2429532"/>
            <a:ext cx="125016" cy="12574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7991" y="2398083"/>
            <a:ext cx="1336104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Suprimir una emoción</a:t>
            </a:r>
            <a:endParaRPr lang="en-US" sz="1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991" y="2406678"/>
            <a:ext cx="150019" cy="171450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4972050" y="2206653"/>
            <a:ext cx="3600450" cy="571500"/>
          </a:xfrm>
          <a:prstGeom prst="rect">
            <a:avLst/>
          </a:prstGeom>
          <a:solidFill>
            <a:srgbClr val="FFF5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0"/>
          <p:cNvSpPr/>
          <p:nvPr/>
        </p:nvSpPr>
        <p:spPr>
          <a:xfrm>
            <a:off x="4972050" y="2206653"/>
            <a:ext cx="3600450" cy="368306"/>
          </a:xfrm>
          <a:prstGeom prst="rect">
            <a:avLst/>
          </a:prstGeom>
          <a:noFill/>
          <a:ln/>
        </p:spPr>
        <p:txBody>
          <a:bodyPr wrap="square" lIns="255143" tIns="0" rIns="255143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endParaRPr lang="en-US" sz="1000" b="1" dirty="0">
              <a:solidFill>
                <a:srgbClr val="DC8060"/>
              </a:solidFill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La emoción se intensifica</a:t>
            </a:r>
            <a:endParaRPr lang="en-US" sz="1000" dirty="0"/>
          </a:p>
        </p:txBody>
      </p:sp>
      <p:sp>
        <p:nvSpPr>
          <p:cNvPr id="18" name="Shape 11"/>
          <p:cNvSpPr/>
          <p:nvPr/>
        </p:nvSpPr>
        <p:spPr>
          <a:xfrm>
            <a:off x="571500" y="2949603"/>
            <a:ext cx="8001000" cy="571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828675" y="3172482"/>
            <a:ext cx="110728" cy="12574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053703" y="3141033"/>
            <a:ext cx="1064921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Resistir la tensión</a:t>
            </a:r>
            <a:endParaRPr lang="en-US" sz="10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991" y="3149628"/>
            <a:ext cx="150019" cy="171450"/>
          </a:xfrm>
          <a:prstGeom prst="rect">
            <a:avLst/>
          </a:prstGeom>
        </p:spPr>
      </p:pic>
      <p:sp>
        <p:nvSpPr>
          <p:cNvPr id="22" name="Shape 13"/>
          <p:cNvSpPr/>
          <p:nvPr/>
        </p:nvSpPr>
        <p:spPr>
          <a:xfrm>
            <a:off x="4972050" y="2949603"/>
            <a:ext cx="3600450" cy="571500"/>
          </a:xfrm>
          <a:prstGeom prst="rect">
            <a:avLst/>
          </a:prstGeom>
          <a:solidFill>
            <a:srgbClr val="FFF5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Text 14"/>
          <p:cNvSpPr/>
          <p:nvPr/>
        </p:nvSpPr>
        <p:spPr>
          <a:xfrm>
            <a:off x="4972050" y="2949603"/>
            <a:ext cx="3600450" cy="368306"/>
          </a:xfrm>
          <a:prstGeom prst="rect">
            <a:avLst/>
          </a:prstGeom>
          <a:noFill/>
          <a:ln/>
        </p:spPr>
        <p:txBody>
          <a:bodyPr wrap="square" lIns="255143" tIns="0" rIns="255143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endParaRPr lang="en-US" sz="1000" b="1" dirty="0">
              <a:solidFill>
                <a:srgbClr val="DC8060"/>
              </a:solidFill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La tensión aumenta</a:t>
            </a:r>
            <a:endParaRPr lang="en-US" sz="1000" dirty="0"/>
          </a:p>
        </p:txBody>
      </p:sp>
      <p:sp>
        <p:nvSpPr>
          <p:cNvPr id="24" name="Shape 15"/>
          <p:cNvSpPr/>
          <p:nvPr/>
        </p:nvSpPr>
        <p:spPr>
          <a:xfrm>
            <a:off x="571500" y="3692553"/>
            <a:ext cx="8001000" cy="571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828675" y="3915432"/>
            <a:ext cx="125016" cy="125741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1067991" y="3883983"/>
            <a:ext cx="1932970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Juzgar ("No debería sentir esto")</a:t>
            </a:r>
            <a:endParaRPr lang="en-US" sz="100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991" y="3892578"/>
            <a:ext cx="150019" cy="171450"/>
          </a:xfrm>
          <a:prstGeom prst="rect">
            <a:avLst/>
          </a:prstGeom>
        </p:spPr>
      </p:pic>
      <p:sp>
        <p:nvSpPr>
          <p:cNvPr id="28" name="Shape 17"/>
          <p:cNvSpPr/>
          <p:nvPr/>
        </p:nvSpPr>
        <p:spPr>
          <a:xfrm>
            <a:off x="4972050" y="3692553"/>
            <a:ext cx="3600450" cy="571500"/>
          </a:xfrm>
          <a:prstGeom prst="rect">
            <a:avLst/>
          </a:prstGeom>
          <a:solidFill>
            <a:srgbClr val="FFF5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9" name="Text 18"/>
          <p:cNvSpPr/>
          <p:nvPr/>
        </p:nvSpPr>
        <p:spPr>
          <a:xfrm>
            <a:off x="4972050" y="3692553"/>
            <a:ext cx="3600450" cy="368306"/>
          </a:xfrm>
          <a:prstGeom prst="rect">
            <a:avLst/>
          </a:prstGeom>
          <a:noFill/>
          <a:ln/>
        </p:spPr>
        <p:txBody>
          <a:bodyPr wrap="square" lIns="255143" tIns="0" rIns="255143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endParaRPr lang="en-US" sz="1000" b="1" dirty="0">
              <a:solidFill>
                <a:srgbClr val="DC8060"/>
              </a:solidFill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000" b="1" dirty="0" err="1">
                <a:solidFill>
                  <a:srgbClr val="DC8060"/>
                </a:solidFill>
              </a:rPr>
              <a:t>Añades</a:t>
            </a:r>
            <a:r>
              <a:rPr lang="en-US" sz="1000" b="1" dirty="0">
                <a:solidFill>
                  <a:srgbClr val="DC8060"/>
                </a:solidFill>
              </a:rPr>
              <a:t> culpa al malestar</a:t>
            </a:r>
            <a:endParaRPr lang="en-US" sz="1000" dirty="0"/>
          </a:p>
        </p:txBody>
      </p:sp>
      <p:sp>
        <p:nvSpPr>
          <p:cNvPr id="30" name="Shape 19"/>
          <p:cNvSpPr/>
          <p:nvPr/>
        </p:nvSpPr>
        <p:spPr>
          <a:xfrm>
            <a:off x="571500" y="4435503"/>
            <a:ext cx="8001000" cy="542925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1" name="Text 20"/>
          <p:cNvSpPr/>
          <p:nvPr/>
        </p:nvSpPr>
        <p:spPr>
          <a:xfrm>
            <a:off x="742950" y="4606953"/>
            <a:ext cx="76581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</a:rPr>
              <a:t>"La resistencia consume energía y </a:t>
            </a:r>
            <a:r>
              <a:rPr lang="en-US" sz="1000" b="1" dirty="0">
                <a:solidFill>
                  <a:srgbClr val="DC8060"/>
                </a:solidFill>
              </a:rPr>
              <a:t>perpetúa el problema</a:t>
            </a:r>
            <a:r>
              <a:rPr lang="en-US" sz="1000" b="1" dirty="0">
                <a:solidFill>
                  <a:srgbClr val="FFFFFF"/>
                </a:solidFill>
              </a:rPr>
              <a:t>."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2297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MECANISMO DE LA ACEPTACIÓN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Aceptar no es resignarse, es dejar de pelear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028700" y="1108033"/>
            <a:ext cx="1467622" cy="300038"/>
          </a:xfrm>
          <a:prstGeom prst="rect">
            <a:avLst/>
          </a:prstGeom>
          <a:noFill/>
          <a:ln/>
        </p:spPr>
        <p:txBody>
          <a:bodyPr wrap="none" lIns="0" tIns="0" rIns="0" bIns="68072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1F3A3D"/>
                </a:solidFill>
              </a:rPr>
              <a:t>La aceptación ES:</a:t>
            </a:r>
            <a:endParaRPr lang="en-US" sz="1193" dirty="0"/>
          </a:p>
        </p:txBody>
      </p:sp>
      <p:sp>
        <p:nvSpPr>
          <p:cNvPr id="6" name="Shape 3"/>
          <p:cNvSpPr/>
          <p:nvPr/>
        </p:nvSpPr>
        <p:spPr>
          <a:xfrm>
            <a:off x="1025843" y="1449259"/>
            <a:ext cx="3771900" cy="52434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4"/>
          <p:cNvSpPr/>
          <p:nvPr/>
        </p:nvSpPr>
        <p:spPr>
          <a:xfrm>
            <a:off x="1025843" y="1449259"/>
            <a:ext cx="45719" cy="524340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1132999" y="1556415"/>
            <a:ext cx="285750" cy="285750"/>
          </a:xfrm>
          <a:prstGeom prst="ellipse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79" y="1630699"/>
            <a:ext cx="153591" cy="1371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19095" y="1605514"/>
            <a:ext cx="1314462" cy="1858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7" b="1" dirty="0">
                <a:solidFill>
                  <a:srgbClr val="1F3A3D"/>
                </a:solidFill>
              </a:rPr>
              <a:t>Observar sin juzgar</a:t>
            </a:r>
            <a:endParaRPr lang="en-US" sz="1007" b="1" dirty="0"/>
          </a:p>
        </p:txBody>
      </p:sp>
      <p:sp>
        <p:nvSpPr>
          <p:cNvPr id="11" name="Shape 7"/>
          <p:cNvSpPr/>
          <p:nvPr/>
        </p:nvSpPr>
        <p:spPr>
          <a:xfrm>
            <a:off x="1025843" y="2050196"/>
            <a:ext cx="3771900" cy="53433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8"/>
          <p:cNvSpPr/>
          <p:nvPr/>
        </p:nvSpPr>
        <p:spPr>
          <a:xfrm>
            <a:off x="1022986" y="2110192"/>
            <a:ext cx="45719" cy="524340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9"/>
          <p:cNvSpPr/>
          <p:nvPr/>
        </p:nvSpPr>
        <p:spPr>
          <a:xfrm>
            <a:off x="1132999" y="2157352"/>
            <a:ext cx="285750" cy="285750"/>
          </a:xfrm>
          <a:prstGeom prst="ellipse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116" y="2231636"/>
            <a:ext cx="137517" cy="13715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492866" y="2215563"/>
            <a:ext cx="2151230" cy="1858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7" b="1" dirty="0">
                <a:solidFill>
                  <a:srgbClr val="1F3A3D"/>
                </a:solidFill>
              </a:rPr>
              <a:t>Reconocer lo que está presente</a:t>
            </a:r>
            <a:endParaRPr lang="en-US" sz="1007" b="1" dirty="0"/>
          </a:p>
        </p:txBody>
      </p:sp>
      <p:sp>
        <p:nvSpPr>
          <p:cNvPr id="16" name="Shape 11"/>
          <p:cNvSpPr/>
          <p:nvPr/>
        </p:nvSpPr>
        <p:spPr>
          <a:xfrm>
            <a:off x="1022986" y="2759355"/>
            <a:ext cx="3771900" cy="56435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2"/>
          <p:cNvSpPr/>
          <p:nvPr/>
        </p:nvSpPr>
        <p:spPr>
          <a:xfrm>
            <a:off x="1022986" y="2759355"/>
            <a:ext cx="45719" cy="534330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3"/>
          <p:cNvSpPr/>
          <p:nvPr/>
        </p:nvSpPr>
        <p:spPr>
          <a:xfrm>
            <a:off x="1130142" y="2866511"/>
            <a:ext cx="285750" cy="285750"/>
          </a:xfrm>
          <a:prstGeom prst="ellipse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55" y="2940795"/>
            <a:ext cx="85725" cy="13715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516238" y="2939967"/>
            <a:ext cx="2635337" cy="1858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7" b="1" dirty="0">
                <a:solidFill>
                  <a:srgbClr val="1F3A3D"/>
                </a:solidFill>
              </a:rPr>
              <a:t>No intentar modificar inmediatamente</a:t>
            </a:r>
            <a:endParaRPr lang="en-US" sz="1007" b="1" dirty="0"/>
          </a:p>
        </p:txBody>
      </p:sp>
      <p:sp>
        <p:nvSpPr>
          <p:cNvPr id="21" name="Shape 15"/>
          <p:cNvSpPr/>
          <p:nvPr/>
        </p:nvSpPr>
        <p:spPr>
          <a:xfrm>
            <a:off x="1022986" y="3459447"/>
            <a:ext cx="3771900" cy="47433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Shape 16"/>
          <p:cNvSpPr/>
          <p:nvPr/>
        </p:nvSpPr>
        <p:spPr>
          <a:xfrm>
            <a:off x="1022986" y="3459447"/>
            <a:ext cx="45719" cy="474334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Shape 17"/>
          <p:cNvSpPr/>
          <p:nvPr/>
        </p:nvSpPr>
        <p:spPr>
          <a:xfrm>
            <a:off x="1130142" y="3566603"/>
            <a:ext cx="285750" cy="285750"/>
          </a:xfrm>
          <a:prstGeom prst="ellipse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222" y="3640887"/>
            <a:ext cx="153591" cy="137154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1546411" y="3624814"/>
            <a:ext cx="2713884" cy="1858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7" b="1" dirty="0">
                <a:solidFill>
                  <a:srgbClr val="1F3A3D"/>
                </a:solidFill>
              </a:rPr>
              <a:t>Permitir que la experiencia sea como es</a:t>
            </a:r>
            <a:endParaRPr lang="en-US" sz="1007" b="1" dirty="0"/>
          </a:p>
        </p:txBody>
      </p:sp>
      <p:sp>
        <p:nvSpPr>
          <p:cNvPr id="26" name="Text 19"/>
          <p:cNvSpPr/>
          <p:nvPr/>
        </p:nvSpPr>
        <p:spPr>
          <a:xfrm>
            <a:off x="5257800" y="1108033"/>
            <a:ext cx="1784124" cy="300038"/>
          </a:xfrm>
          <a:prstGeom prst="rect">
            <a:avLst/>
          </a:prstGeom>
          <a:noFill/>
          <a:ln/>
        </p:spPr>
        <p:txBody>
          <a:bodyPr wrap="none" lIns="0" tIns="0" rIns="0" bIns="68072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La aceptación NO es:</a:t>
            </a:r>
            <a:endParaRPr lang="en-US" sz="1193" dirty="0"/>
          </a:p>
        </p:txBody>
      </p:sp>
      <p:sp>
        <p:nvSpPr>
          <p:cNvPr id="27" name="Shape 20"/>
          <p:cNvSpPr/>
          <p:nvPr/>
        </p:nvSpPr>
        <p:spPr>
          <a:xfrm>
            <a:off x="5254943" y="1449259"/>
            <a:ext cx="3771900" cy="46196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Shape 21"/>
          <p:cNvSpPr/>
          <p:nvPr/>
        </p:nvSpPr>
        <p:spPr>
          <a:xfrm>
            <a:off x="5254943" y="1449259"/>
            <a:ext cx="45719" cy="524340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9" name="Shape 22"/>
          <p:cNvSpPr/>
          <p:nvPr/>
        </p:nvSpPr>
        <p:spPr>
          <a:xfrm>
            <a:off x="5362099" y="1556415"/>
            <a:ext cx="285750" cy="285750"/>
          </a:xfrm>
          <a:prstGeom prst="ellipse">
            <a:avLst/>
          </a:prstGeom>
          <a:solidFill>
            <a:srgbClr val="FFF5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216" y="1630699"/>
            <a:ext cx="137517" cy="137154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5748810" y="1619312"/>
            <a:ext cx="1588536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7" dirty="0">
                <a:solidFill>
                  <a:srgbClr val="1F3A3D"/>
                </a:solidFill>
              </a:rPr>
              <a:t>Resignación ("me rindo")</a:t>
            </a:r>
            <a:endParaRPr lang="en-US" sz="1007" dirty="0"/>
          </a:p>
        </p:txBody>
      </p:sp>
      <p:sp>
        <p:nvSpPr>
          <p:cNvPr id="32" name="Shape 24"/>
          <p:cNvSpPr/>
          <p:nvPr/>
        </p:nvSpPr>
        <p:spPr>
          <a:xfrm>
            <a:off x="5254943" y="2164285"/>
            <a:ext cx="3771900" cy="46103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3" name="Shape 25"/>
          <p:cNvSpPr/>
          <p:nvPr/>
        </p:nvSpPr>
        <p:spPr>
          <a:xfrm>
            <a:off x="5254943" y="2164285"/>
            <a:ext cx="45719" cy="46103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4" name="Shape 26"/>
          <p:cNvSpPr/>
          <p:nvPr/>
        </p:nvSpPr>
        <p:spPr>
          <a:xfrm>
            <a:off x="5362099" y="2271441"/>
            <a:ext cx="285750" cy="285750"/>
          </a:xfrm>
          <a:prstGeom prst="ellipse">
            <a:avLst/>
          </a:prstGeom>
          <a:solidFill>
            <a:srgbClr val="FFF5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6216" y="2345725"/>
            <a:ext cx="137517" cy="137154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5748810" y="2320540"/>
            <a:ext cx="1857626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7" dirty="0">
                <a:solidFill>
                  <a:srgbClr val="1F3A3D"/>
                </a:solidFill>
              </a:rPr>
              <a:t>Aprobación ("esto está bien")</a:t>
            </a:r>
            <a:endParaRPr lang="en-US" sz="1007" dirty="0"/>
          </a:p>
        </p:txBody>
      </p:sp>
      <p:sp>
        <p:nvSpPr>
          <p:cNvPr id="37" name="Shape 28"/>
          <p:cNvSpPr/>
          <p:nvPr/>
        </p:nvSpPr>
        <p:spPr>
          <a:xfrm>
            <a:off x="5254943" y="2780265"/>
            <a:ext cx="3771900" cy="51342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8" name="Shape 29"/>
          <p:cNvSpPr/>
          <p:nvPr/>
        </p:nvSpPr>
        <p:spPr>
          <a:xfrm>
            <a:off x="5254943" y="2780265"/>
            <a:ext cx="45719" cy="46103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9" name="Shape 30"/>
          <p:cNvSpPr/>
          <p:nvPr/>
        </p:nvSpPr>
        <p:spPr>
          <a:xfrm>
            <a:off x="5362099" y="2887421"/>
            <a:ext cx="285750" cy="285750"/>
          </a:xfrm>
          <a:prstGeom prst="ellipse">
            <a:avLst/>
          </a:prstGeom>
          <a:solidFill>
            <a:srgbClr val="FFF5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9249" y="2961705"/>
            <a:ext cx="171450" cy="137154"/>
          </a:xfrm>
          <a:prstGeom prst="rect">
            <a:avLst/>
          </a:prstGeom>
        </p:spPr>
      </p:pic>
      <p:sp>
        <p:nvSpPr>
          <p:cNvPr id="41" name="Text 31"/>
          <p:cNvSpPr/>
          <p:nvPr/>
        </p:nvSpPr>
        <p:spPr>
          <a:xfrm>
            <a:off x="5748810" y="2954636"/>
            <a:ext cx="1691115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7" dirty="0">
                <a:solidFill>
                  <a:srgbClr val="1F3A3D"/>
                </a:solidFill>
              </a:rPr>
              <a:t>Pasividad ("no haré nada")</a:t>
            </a:r>
            <a:endParaRPr lang="en-US" sz="1007" dirty="0"/>
          </a:p>
        </p:txBody>
      </p:sp>
      <p:sp>
        <p:nvSpPr>
          <p:cNvPr id="42" name="Shape 32"/>
          <p:cNvSpPr/>
          <p:nvPr/>
        </p:nvSpPr>
        <p:spPr>
          <a:xfrm>
            <a:off x="5254943" y="3442920"/>
            <a:ext cx="3771900" cy="51249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3" name="Shape 33"/>
          <p:cNvSpPr/>
          <p:nvPr/>
        </p:nvSpPr>
        <p:spPr>
          <a:xfrm>
            <a:off x="5254943" y="3442920"/>
            <a:ext cx="45719" cy="51249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4" name="Shape 34"/>
          <p:cNvSpPr/>
          <p:nvPr/>
        </p:nvSpPr>
        <p:spPr>
          <a:xfrm>
            <a:off x="5362099" y="3550076"/>
            <a:ext cx="285750" cy="285750"/>
          </a:xfrm>
          <a:prstGeom prst="ellipse">
            <a:avLst/>
          </a:prstGeom>
          <a:solidFill>
            <a:srgbClr val="FFF5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5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6216" y="3624360"/>
            <a:ext cx="137517" cy="137154"/>
          </a:xfrm>
          <a:prstGeom prst="rect">
            <a:avLst/>
          </a:prstGeom>
        </p:spPr>
      </p:pic>
      <p:sp>
        <p:nvSpPr>
          <p:cNvPr id="46" name="Text 35"/>
          <p:cNvSpPr/>
          <p:nvPr/>
        </p:nvSpPr>
        <p:spPr>
          <a:xfrm>
            <a:off x="5784886" y="3608286"/>
            <a:ext cx="2035662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7" dirty="0">
                <a:solidFill>
                  <a:srgbClr val="1F3A3D"/>
                </a:solidFill>
              </a:rPr>
              <a:t>Debilidad ("no puedo con esto")</a:t>
            </a:r>
            <a:endParaRPr lang="en-US" sz="1007" dirty="0"/>
          </a:p>
        </p:txBody>
      </p:sp>
      <p:sp>
        <p:nvSpPr>
          <p:cNvPr id="47" name="Shape 36"/>
          <p:cNvSpPr/>
          <p:nvPr/>
        </p:nvSpPr>
        <p:spPr>
          <a:xfrm>
            <a:off x="749916" y="4212894"/>
            <a:ext cx="7472718" cy="807244"/>
          </a:xfrm>
          <a:prstGeom prst="rect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8" name="Shape 37"/>
          <p:cNvSpPr/>
          <p:nvPr/>
        </p:nvSpPr>
        <p:spPr>
          <a:xfrm>
            <a:off x="749916" y="4212894"/>
            <a:ext cx="28575" cy="807244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9" name="Text 38"/>
          <p:cNvSpPr/>
          <p:nvPr/>
        </p:nvSpPr>
        <p:spPr>
          <a:xfrm>
            <a:off x="921366" y="4384344"/>
            <a:ext cx="7658100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"Aceptar la emoción no significa aceptar la situación. 
 </a:t>
            </a:r>
            <a:r>
              <a:rPr lang="en-US" sz="1050" dirty="0">
                <a:solidFill>
                  <a:srgbClr val="1F3A3D"/>
                </a:solidFill>
              </a:rPr>
              <a:t>Puedes aceptar que sientes estrés (la emoción) y actuar para cambiar la situación (la causa)."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65153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POR QUÉ FUNCIONA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Las emociones tienen un ciclo natural</a:t>
            </a:r>
            <a:endParaRPr lang="en-US" sz="20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313529"/>
            <a:ext cx="142875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4375" y="1284954"/>
            <a:ext cx="73868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Con Lucha</a:t>
            </a:r>
            <a:endParaRPr lang="en-US" sz="1000" dirty="0"/>
          </a:p>
        </p:txBody>
      </p:sp>
      <p:sp>
        <p:nvSpPr>
          <p:cNvPr id="16" name="Shape 9"/>
          <p:cNvSpPr/>
          <p:nvPr/>
        </p:nvSpPr>
        <p:spPr>
          <a:xfrm>
            <a:off x="528637" y="1570704"/>
            <a:ext cx="2735673" cy="9144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0"/>
          <p:cNvSpPr/>
          <p:nvPr/>
        </p:nvSpPr>
        <p:spPr>
          <a:xfrm>
            <a:off x="514350" y="1570704"/>
            <a:ext cx="28575" cy="914400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1"/>
          <p:cNvSpPr/>
          <p:nvPr/>
        </p:nvSpPr>
        <p:spPr>
          <a:xfrm>
            <a:off x="628650" y="1685004"/>
            <a:ext cx="430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DC8060"/>
                </a:solidFill>
              </a:rPr>
              <a:t>•</a:t>
            </a:r>
            <a:endParaRPr lang="en-US" sz="1000" dirty="0"/>
          </a:p>
        </p:txBody>
      </p:sp>
      <p:sp>
        <p:nvSpPr>
          <p:cNvPr id="19" name="Text 12"/>
          <p:cNvSpPr/>
          <p:nvPr/>
        </p:nvSpPr>
        <p:spPr>
          <a:xfrm>
            <a:off x="728802" y="1685004"/>
            <a:ext cx="142819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Energía gastada en resistir</a:t>
            </a:r>
            <a:endParaRPr lang="en-US" sz="1000" dirty="0"/>
          </a:p>
        </p:txBody>
      </p:sp>
      <p:sp>
        <p:nvSpPr>
          <p:cNvPr id="20" name="Text 13"/>
          <p:cNvSpPr/>
          <p:nvPr/>
        </p:nvSpPr>
        <p:spPr>
          <a:xfrm>
            <a:off x="628650" y="1942179"/>
            <a:ext cx="430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DC8060"/>
                </a:solidFill>
              </a:rPr>
              <a:t>•</a:t>
            </a:r>
            <a:endParaRPr lang="en-US" sz="1000" dirty="0"/>
          </a:p>
        </p:txBody>
      </p:sp>
      <p:sp>
        <p:nvSpPr>
          <p:cNvPr id="21" name="Text 14"/>
          <p:cNvSpPr/>
          <p:nvPr/>
        </p:nvSpPr>
        <p:spPr>
          <a:xfrm>
            <a:off x="728802" y="1942179"/>
            <a:ext cx="17770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Atención atrapada en el malestar</a:t>
            </a:r>
            <a:endParaRPr lang="en-US" sz="1000" dirty="0"/>
          </a:p>
        </p:txBody>
      </p:sp>
      <p:sp>
        <p:nvSpPr>
          <p:cNvPr id="22" name="Text 15"/>
          <p:cNvSpPr/>
          <p:nvPr/>
        </p:nvSpPr>
        <p:spPr>
          <a:xfrm>
            <a:off x="628650" y="2199354"/>
            <a:ext cx="430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DC8060"/>
                </a:solidFill>
              </a:rPr>
              <a:t>•</a:t>
            </a:r>
            <a:endParaRPr lang="en-US" sz="1000" dirty="0"/>
          </a:p>
        </p:txBody>
      </p:sp>
      <p:sp>
        <p:nvSpPr>
          <p:cNvPr id="23" name="Text 16"/>
          <p:cNvSpPr/>
          <p:nvPr/>
        </p:nvSpPr>
        <p:spPr>
          <a:xfrm>
            <a:off x="728802" y="2199354"/>
            <a:ext cx="10216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Reacción impulsiva</a:t>
            </a:r>
            <a:endParaRPr lang="en-US" sz="100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771775"/>
            <a:ext cx="142875" cy="14287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14375" y="2743200"/>
            <a:ext cx="110502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Con Aceptación</a:t>
            </a:r>
            <a:endParaRPr lang="en-US" sz="1000" dirty="0"/>
          </a:p>
        </p:txBody>
      </p:sp>
      <p:sp>
        <p:nvSpPr>
          <p:cNvPr id="26" name="Shape 18"/>
          <p:cNvSpPr/>
          <p:nvPr/>
        </p:nvSpPr>
        <p:spPr>
          <a:xfrm>
            <a:off x="514350" y="3028950"/>
            <a:ext cx="2749960" cy="9144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Shape 19"/>
          <p:cNvSpPr/>
          <p:nvPr/>
        </p:nvSpPr>
        <p:spPr>
          <a:xfrm>
            <a:off x="514350" y="3028950"/>
            <a:ext cx="28575" cy="914400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Text 20"/>
          <p:cNvSpPr/>
          <p:nvPr/>
        </p:nvSpPr>
        <p:spPr>
          <a:xfrm>
            <a:off x="628650" y="3143250"/>
            <a:ext cx="430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•</a:t>
            </a:r>
            <a:endParaRPr lang="en-US" sz="1000" dirty="0"/>
          </a:p>
        </p:txBody>
      </p:sp>
      <p:sp>
        <p:nvSpPr>
          <p:cNvPr id="29" name="Text 21"/>
          <p:cNvSpPr/>
          <p:nvPr/>
        </p:nvSpPr>
        <p:spPr>
          <a:xfrm>
            <a:off x="728802" y="3143250"/>
            <a:ext cx="18557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Energía disponible para responder</a:t>
            </a:r>
            <a:endParaRPr lang="en-US" sz="1000" dirty="0"/>
          </a:p>
        </p:txBody>
      </p:sp>
      <p:sp>
        <p:nvSpPr>
          <p:cNvPr id="30" name="Text 22"/>
          <p:cNvSpPr/>
          <p:nvPr/>
        </p:nvSpPr>
        <p:spPr>
          <a:xfrm>
            <a:off x="628650" y="3400425"/>
            <a:ext cx="430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•</a:t>
            </a:r>
            <a:endParaRPr lang="en-US" sz="1000" dirty="0"/>
          </a:p>
        </p:txBody>
      </p:sp>
      <p:sp>
        <p:nvSpPr>
          <p:cNvPr id="31" name="Text 23"/>
          <p:cNvSpPr/>
          <p:nvPr/>
        </p:nvSpPr>
        <p:spPr>
          <a:xfrm>
            <a:off x="728802" y="3400425"/>
            <a:ext cx="1440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Atención libre para evaluar</a:t>
            </a:r>
            <a:endParaRPr lang="en-US" sz="1000" dirty="0"/>
          </a:p>
        </p:txBody>
      </p:sp>
      <p:sp>
        <p:nvSpPr>
          <p:cNvPr id="32" name="Text 24"/>
          <p:cNvSpPr/>
          <p:nvPr/>
        </p:nvSpPr>
        <p:spPr>
          <a:xfrm>
            <a:off x="628650" y="3657600"/>
            <a:ext cx="430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•</a:t>
            </a:r>
            <a:endParaRPr lang="en-US" sz="1000" dirty="0"/>
          </a:p>
        </p:txBody>
      </p:sp>
      <p:sp>
        <p:nvSpPr>
          <p:cNvPr id="33" name="Text 25"/>
          <p:cNvSpPr/>
          <p:nvPr/>
        </p:nvSpPr>
        <p:spPr>
          <a:xfrm>
            <a:off x="728802" y="3657600"/>
            <a:ext cx="12426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Respuesta considerada</a:t>
            </a:r>
            <a:endParaRPr lang="en-US" sz="1000" dirty="0"/>
          </a:p>
        </p:txBody>
      </p:sp>
      <p:sp>
        <p:nvSpPr>
          <p:cNvPr id="34" name="Text 26"/>
          <p:cNvSpPr/>
          <p:nvPr/>
        </p:nvSpPr>
        <p:spPr>
          <a:xfrm>
            <a:off x="330610" y="4679460"/>
            <a:ext cx="80010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i="1" dirty="0">
                <a:solidFill>
                  <a:srgbClr val="1F3A3D"/>
                </a:solidFill>
              </a:rPr>
              <a:t>"Dejar de luchar no es rendirse. </a:t>
            </a:r>
            <a:r>
              <a:rPr lang="en-US" sz="1000" b="1" dirty="0">
                <a:solidFill>
                  <a:srgbClr val="1F3A3D"/>
                </a:solidFill>
              </a:rPr>
              <a:t>Es prepararse para actuar.</a:t>
            </a:r>
            <a:r>
              <a:rPr lang="en-US" sz="1000" b="1" i="1" dirty="0">
                <a:solidFill>
                  <a:srgbClr val="1F3A3D"/>
                </a:solidFill>
              </a:rPr>
              <a:t>"</a:t>
            </a:r>
            <a:endParaRPr lang="en-US" sz="1000" dirty="0"/>
          </a:p>
        </p:txBody>
      </p:sp>
      <p:pic>
        <p:nvPicPr>
          <p:cNvPr id="36" name="Imagen 35" descr="Diagrama&#10;&#10;El contenido generado por IA puede ser incorrecto.">
            <a:extLst>
              <a:ext uri="{FF2B5EF4-FFF2-40B4-BE49-F238E27FC236}">
                <a16:creationId xmlns:a16="http://schemas.microsoft.com/office/drawing/2014/main" id="{3F0DC9D5-E400-7669-6F9D-2CDBF8DDA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204" y="1143000"/>
            <a:ext cx="5373479" cy="33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66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710" y="1617166"/>
            <a:ext cx="1816719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>
                <a:solidFill>
                  <a:srgbClr val="DC8060"/>
                </a:solidFill>
                <a:latin typeface="Montserrat"/>
              </a:rPr>
              <a:t>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4920816" cy="100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La Ciencia de</a:t>
            </a:r>
          </a:p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la Calma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Mindfulness y regulación emocional: la evidencia científica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EVIDENCIA CIENTÍFICA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61940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 err="1">
                <a:solidFill>
                  <a:srgbClr val="1F3A3D"/>
                </a:solidFill>
              </a:rPr>
              <a:t>Evidencia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contundente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sobre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efecto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en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estrés</a:t>
            </a:r>
            <a:endParaRPr lang="en-US" sz="2000" dirty="0"/>
          </a:p>
        </p:txBody>
      </p:sp>
      <p:pic>
        <p:nvPicPr>
          <p:cNvPr id="32" name="Imagen 31" descr="Gráfico, Gráfico de embudo&#10;&#10;El contenido generado por IA puede ser incorrecto.">
            <a:extLst>
              <a:ext uri="{FF2B5EF4-FFF2-40B4-BE49-F238E27FC236}">
                <a16:creationId xmlns:a16="http://schemas.microsoft.com/office/drawing/2014/main" id="{669F1DE2-438D-BF2C-2349-611F14B1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54691"/>
            <a:ext cx="7197213" cy="373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6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375" y="1617166"/>
            <a:ext cx="1471054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>
                <a:solidFill>
                  <a:srgbClr val="DC8060"/>
                </a:solidFill>
                <a:latin typeface="Montserrat"/>
              </a:rPr>
              <a:t>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4920816" cy="100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El Mito del</a:t>
            </a:r>
          </a:p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Líder Inagotable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Del autocuidado como lujo al autocuidado como necesidad del liderazgo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CE97D-754C-7785-94AD-DD877BFC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C45FD50-499E-F88A-4244-E3D1380BD143}"/>
              </a:ext>
            </a:extLst>
          </p:cNvPr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EVIDENCIA CIENTÍFICA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992D6EF-5429-0B09-9DA2-21DDA2E8BF2B}"/>
              </a:ext>
            </a:extLst>
          </p:cNvPr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Davidson et al. (2003): El punto de inflexión</a:t>
            </a:r>
            <a:endParaRPr lang="en-US" sz="2000" dirty="0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3B4EA811-2EAB-E04A-FA24-49CF7134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" y="1443267"/>
            <a:ext cx="5486400" cy="3071583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798E9297-3C1D-D9C6-9E41-A0F5FF28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516" y="1477680"/>
            <a:ext cx="2807430" cy="29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39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NEUROPLASTICIDAD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Menos alarma, más control</a:t>
            </a:r>
            <a:endParaRPr lang="en-US" sz="2000" dirty="0"/>
          </a:p>
        </p:txBody>
      </p:sp>
      <p:sp>
        <p:nvSpPr>
          <p:cNvPr id="18" name="Shape 12"/>
          <p:cNvSpPr/>
          <p:nvPr/>
        </p:nvSpPr>
        <p:spPr>
          <a:xfrm>
            <a:off x="571500" y="3943350"/>
            <a:ext cx="8001000" cy="771525"/>
          </a:xfrm>
          <a:prstGeom prst="rect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Shape 13"/>
          <p:cNvSpPr/>
          <p:nvPr/>
        </p:nvSpPr>
        <p:spPr>
          <a:xfrm>
            <a:off x="571500" y="3943350"/>
            <a:ext cx="8001000" cy="28575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Text 14"/>
          <p:cNvSpPr/>
          <p:nvPr/>
        </p:nvSpPr>
        <p:spPr>
          <a:xfrm>
            <a:off x="742950" y="4143375"/>
            <a:ext cx="76581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"La práctica de mindfulness no solo 'relaja' la mente momentáneamente; 
 cambia físicamente la estructura de tu cerebro para hacerlo más resiliente."</a:t>
            </a:r>
            <a:endParaRPr lang="en-US" sz="1000" dirty="0"/>
          </a:p>
        </p:txBody>
      </p:sp>
      <p:pic>
        <p:nvPicPr>
          <p:cNvPr id="22" name="Imagen 21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7BE227DC-BEA4-C7B8-EB71-640E9214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86" y="1125439"/>
            <a:ext cx="6712975" cy="269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31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8" y="1928813"/>
            <a:ext cx="1285875" cy="12858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00375" y="1653778"/>
            <a:ext cx="492115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3" dirty="0">
                <a:solidFill>
                  <a:srgbClr val="FFFFFF">
                    <a:alpha val="90000"/>
                  </a:srgbClr>
                </a:solidFill>
              </a:rPr>
              <a:t>PRÁCTICA</a:t>
            </a:r>
            <a:endParaRPr lang="en-US" sz="1000" dirty="0"/>
          </a:p>
        </p:txBody>
      </p:sp>
      <p:sp>
        <p:nvSpPr>
          <p:cNvPr id="5" name="Text 1"/>
          <p:cNvSpPr/>
          <p:nvPr/>
        </p:nvSpPr>
        <p:spPr>
          <a:xfrm>
            <a:off x="3000375" y="1968103"/>
            <a:ext cx="4921151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La Pausa de
3 Minutos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3000375" y="3211116"/>
            <a:ext cx="492115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269" dirty="0">
                <a:solidFill>
                  <a:srgbClr val="FFFFFF">
                    <a:alpha val="80000"/>
                  </a:srgbClr>
                </a:solidFill>
              </a:rPr>
              <a:t>Una herramienta de emergencia para romper el ciclo del estrés</a:t>
            </a:r>
            <a:endParaRPr lang="en-US" sz="1269" dirty="0"/>
          </a:p>
        </p:txBody>
      </p:sp>
    </p:spTree>
    <p:extLst>
      <p:ext uri="{BB962C8B-B14F-4D97-AF65-F5344CB8AC3E}">
        <p14:creationId xmlns:p14="http://schemas.microsoft.com/office/powerpoint/2010/main" val="3706219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47B43-1E97-C9E9-08B5-717E185BB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D40E5B61-6E55-5A83-1A96-25D63BCC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EC1CDBA-FE9D-0C92-B694-C718638DD2C5}"/>
              </a:ext>
            </a:extLst>
          </p:cNvPr>
          <p:cNvSpPr/>
          <p:nvPr/>
        </p:nvSpPr>
        <p:spPr>
          <a:xfrm>
            <a:off x="533986" y="1542274"/>
            <a:ext cx="39719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Viaje del Líder Semilla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5AA7241-EA59-AB44-A510-033F544877C3}"/>
              </a:ext>
            </a:extLst>
          </p:cNvPr>
          <p:cNvSpPr/>
          <p:nvPr/>
        </p:nvSpPr>
        <p:spPr>
          <a:xfrm>
            <a:off x="533986" y="1785162"/>
            <a:ext cx="2220160" cy="35189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4ª Característica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83E761D-02F5-8121-6AD6-270C6485EE3C}"/>
              </a:ext>
            </a:extLst>
          </p:cNvPr>
          <p:cNvSpPr/>
          <p:nvPr/>
        </p:nvSpPr>
        <p:spPr>
          <a:xfrm>
            <a:off x="533986" y="2305204"/>
            <a:ext cx="1542282" cy="2623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kern="0" spc="1" dirty="0" err="1">
                <a:solidFill>
                  <a:srgbClr val="DC8060"/>
                </a:solidFill>
              </a:rPr>
              <a:t>Sostenibilidad</a:t>
            </a:r>
            <a:endParaRPr lang="en-US" sz="1602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BEC47D1-8A15-C1C1-8D75-1C72678812C3}"/>
              </a:ext>
            </a:extLst>
          </p:cNvPr>
          <p:cNvSpPr/>
          <p:nvPr/>
        </p:nvSpPr>
        <p:spPr>
          <a:xfrm>
            <a:off x="496472" y="2735735"/>
            <a:ext cx="3653497" cy="745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s-ES" sz="1269" dirty="0">
                <a:solidFill>
                  <a:srgbClr val="FFFFFF">
                    <a:alpha val="90000"/>
                  </a:srgbClr>
                </a:solidFill>
              </a:rPr>
              <a:t>"La capacidad de mantener el impacto y el rendimiento en el tiempo,  sin comprometer la propia salud ni la del ecosistema."</a:t>
            </a:r>
          </a:p>
        </p:txBody>
      </p:sp>
      <p:pic>
        <p:nvPicPr>
          <p:cNvPr id="23" name="Imagen 22" descr="Imagen que contiene pastel, tabla, alimentos, perro&#10;&#10;El contenido generado por IA puede ser incorrecto.">
            <a:extLst>
              <a:ext uri="{FF2B5EF4-FFF2-40B4-BE49-F238E27FC236}">
                <a16:creationId xmlns:a16="http://schemas.microsoft.com/office/drawing/2014/main" id="{0112DD99-2406-7292-2CFB-4DEE832F0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80" y="963766"/>
            <a:ext cx="4539046" cy="33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6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LA FALSA NARRATIVA DEL SACRIFICIO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¿Héroe o Mártir?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571500" y="1143000"/>
            <a:ext cx="3771900" cy="27717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571500" y="1143000"/>
            <a:ext cx="28575" cy="27717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800100" y="1871663"/>
            <a:ext cx="33147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Lo que nos contamos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1078539" y="2243138"/>
            <a:ext cx="240272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i="1" dirty="0">
                <a:solidFill>
                  <a:srgbClr val="1F3A3D"/>
                </a:solidFill>
              </a:rPr>
              <a:t>El primero en llegar, el último en irse.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1078539" y="2614613"/>
            <a:ext cx="17223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i="1" dirty="0">
                <a:solidFill>
                  <a:srgbClr val="1F3A3D"/>
                </a:solidFill>
              </a:rPr>
              <a:t>Dormir es para los débiles.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1078539" y="2986088"/>
            <a:ext cx="274264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i="1" dirty="0">
                <a:solidFill>
                  <a:srgbClr val="1F3A3D"/>
                </a:solidFill>
              </a:rPr>
              <a:t>Mi equipo me necesita disponible siempre.</a:t>
            </a:r>
            <a:endParaRPr lang="en-US" sz="10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471613"/>
            <a:ext cx="146447" cy="1428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61372" y="1443038"/>
            <a:ext cx="1386598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1F3A3D"/>
                </a:solidFill>
              </a:rPr>
              <a:t>El costo oculto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5029200" y="1814513"/>
            <a:ext cx="342900" cy="342900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 sz="140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928813"/>
            <a:ext cx="114300" cy="1143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86400" y="1814513"/>
            <a:ext cx="1695977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1F3A3D"/>
                </a:solidFill>
              </a:rPr>
              <a:t>Peores decisiones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5486400" y="2014538"/>
            <a:ext cx="1760097" cy="1410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Niebla mental y reactividad</a:t>
            </a:r>
            <a:endParaRPr lang="en-US" sz="1000" dirty="0"/>
          </a:p>
        </p:txBody>
      </p:sp>
      <p:sp>
        <p:nvSpPr>
          <p:cNvPr id="17" name="Shape 12"/>
          <p:cNvSpPr/>
          <p:nvPr/>
        </p:nvSpPr>
        <p:spPr>
          <a:xfrm>
            <a:off x="5029200" y="2300288"/>
            <a:ext cx="342900" cy="342900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 sz="140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2414588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486400" y="2300288"/>
            <a:ext cx="1870705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1F3A3D"/>
                </a:solidFill>
              </a:rPr>
              <a:t>Relaciones dañadas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5486400" y="2500313"/>
            <a:ext cx="1928413" cy="1410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Irritabilidad y falta de empatía</a:t>
            </a:r>
            <a:endParaRPr lang="en-US" sz="1000" dirty="0"/>
          </a:p>
        </p:txBody>
      </p:sp>
      <p:sp>
        <p:nvSpPr>
          <p:cNvPr id="21" name="Shape 15"/>
          <p:cNvSpPr/>
          <p:nvPr/>
        </p:nvSpPr>
        <p:spPr>
          <a:xfrm>
            <a:off x="5029200" y="2786063"/>
            <a:ext cx="342900" cy="342900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 sz="140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356" y="2900363"/>
            <a:ext cx="128588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486400" y="2786063"/>
            <a:ext cx="1780937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1F3A3D"/>
                </a:solidFill>
              </a:rPr>
              <a:t>Contagio al equipo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5486400" y="2986088"/>
            <a:ext cx="2051844" cy="1410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El estrés se propaga hacia abajo</a:t>
            </a:r>
            <a:endParaRPr lang="en-US" sz="1000" dirty="0"/>
          </a:p>
        </p:txBody>
      </p:sp>
      <p:sp>
        <p:nvSpPr>
          <p:cNvPr id="25" name="Shape 18"/>
          <p:cNvSpPr/>
          <p:nvPr/>
        </p:nvSpPr>
        <p:spPr>
          <a:xfrm>
            <a:off x="5029200" y="3271838"/>
            <a:ext cx="342900" cy="342900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 sz="140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356" y="3386138"/>
            <a:ext cx="128588" cy="1143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486400" y="3271838"/>
            <a:ext cx="1769715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1F3A3D"/>
                </a:solidFill>
              </a:rPr>
              <a:t>Erosión de la salud</a:t>
            </a:r>
            <a:endParaRPr lang="en-US" sz="1400" dirty="0"/>
          </a:p>
        </p:txBody>
      </p:sp>
      <p:sp>
        <p:nvSpPr>
          <p:cNvPr id="28" name="Text 20"/>
          <p:cNvSpPr/>
          <p:nvPr/>
        </p:nvSpPr>
        <p:spPr>
          <a:xfrm>
            <a:off x="5486400" y="3471863"/>
            <a:ext cx="1798569" cy="1410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Consecuencias físicas reales</a:t>
            </a:r>
            <a:endParaRPr lang="en-US" sz="1000" dirty="0"/>
          </a:p>
        </p:txBody>
      </p:sp>
      <p:sp>
        <p:nvSpPr>
          <p:cNvPr id="29" name="Shape 21"/>
          <p:cNvSpPr/>
          <p:nvPr/>
        </p:nvSpPr>
        <p:spPr>
          <a:xfrm>
            <a:off x="571500" y="4143375"/>
            <a:ext cx="8001000" cy="571500"/>
          </a:xfrm>
          <a:prstGeom prst="rect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0" name="Shape 22"/>
          <p:cNvSpPr/>
          <p:nvPr/>
        </p:nvSpPr>
        <p:spPr>
          <a:xfrm>
            <a:off x="571500" y="4143375"/>
            <a:ext cx="28575" cy="571500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4314825"/>
            <a:ext cx="128588" cy="22860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985838" y="4329113"/>
            <a:ext cx="3831177" cy="1919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1F3A3D"/>
                </a:solidFill>
              </a:rPr>
              <a:t>El sacrificio no es heroísmo. Es insostenibilidad.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510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REENCUADRE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8580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autocuidado como competencia de liderazgo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71500" y="1371600"/>
            <a:ext cx="3714750" cy="357188"/>
          </a:xfrm>
          <a:prstGeom prst="rect">
            <a:avLst/>
          </a:prstGeom>
          <a:noFill/>
          <a:ln/>
        </p:spPr>
        <p:txBody>
          <a:bodyPr wrap="square" lIns="0" tIns="0" rIns="0" bIns="136017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889088"/>
                </a:solidFill>
              </a:rPr>
              <a:t>Lo que NO es</a:t>
            </a:r>
            <a:endParaRPr lang="en-US" sz="119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27" y="2071688"/>
            <a:ext cx="89297" cy="2000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0125" y="2077380"/>
            <a:ext cx="502490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889088"/>
                </a:solidFill>
              </a:rPr>
              <a:t>Un extra</a:t>
            </a:r>
            <a:endParaRPr lang="en-US" sz="1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27" y="2621756"/>
            <a:ext cx="89297" cy="2000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00125" y="2627449"/>
            <a:ext cx="2666907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889088"/>
                </a:solidFill>
              </a:rPr>
              <a:t>Una recompensa por haber trabajado mucho</a:t>
            </a:r>
            <a:endParaRPr lang="en-US" sz="1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27" y="3171825"/>
            <a:ext cx="89297" cy="2000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0125" y="3177518"/>
            <a:ext cx="1591047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889088"/>
                </a:solidFill>
              </a:rPr>
              <a:t>Tiempo "robado" al trabajo</a:t>
            </a:r>
            <a:endParaRPr lang="en-US" sz="10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27" y="3721894"/>
            <a:ext cx="89297" cy="20002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00125" y="3727586"/>
            <a:ext cx="1082167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889088"/>
                </a:solidFill>
              </a:rPr>
              <a:t>Señal de debilidad</a:t>
            </a:r>
            <a:endParaRPr lang="en-US" sz="1000" dirty="0"/>
          </a:p>
        </p:txBody>
      </p:sp>
      <p:sp>
        <p:nvSpPr>
          <p:cNvPr id="14" name="Text 7"/>
          <p:cNvSpPr/>
          <p:nvPr/>
        </p:nvSpPr>
        <p:spPr>
          <a:xfrm>
            <a:off x="4857750" y="1371600"/>
            <a:ext cx="3714750" cy="371475"/>
          </a:xfrm>
          <a:prstGeom prst="rect">
            <a:avLst/>
          </a:prstGeom>
          <a:noFill/>
          <a:ln/>
        </p:spPr>
        <p:txBody>
          <a:bodyPr wrap="square" lIns="0" tIns="0" rIns="0" bIns="136017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Lo que SÍ es</a:t>
            </a:r>
            <a:endParaRPr lang="en-US" sz="1193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2085975"/>
            <a:ext cx="171450" cy="2286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286375" y="2097416"/>
            <a:ext cx="2303525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Condición para la claridad mental</a:t>
            </a:r>
            <a:endParaRPr lang="en-US" sz="10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2671763"/>
            <a:ext cx="171450" cy="2286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286375" y="2683204"/>
            <a:ext cx="266629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Requisito para la regulación emocional</a:t>
            </a:r>
            <a:endParaRPr lang="en-US" sz="1000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3257550"/>
            <a:ext cx="171450" cy="22860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5286375" y="3268991"/>
            <a:ext cx="2188164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Base de la capacidad de inspirar</a:t>
            </a:r>
            <a:endParaRPr lang="en-US" sz="10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3843338"/>
            <a:ext cx="171450" cy="2286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5286375" y="3854779"/>
            <a:ext cx="2354814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Inversión en efectividad sostenida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4479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CONEXIÓN CON M1-M3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722941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Todo lo aprendido se deteriora bajo estrés crónico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571499" y="1557337"/>
            <a:ext cx="800100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571499" y="1557337"/>
            <a:ext cx="571500" cy="7143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571499" y="1557337"/>
            <a:ext cx="57150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</a:rPr>
              <a:t>M1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1142999" y="1820205"/>
            <a:ext cx="3500438" cy="188612"/>
          </a:xfrm>
          <a:prstGeom prst="rect">
            <a:avLst/>
          </a:prstGeom>
          <a:noFill/>
          <a:ln/>
        </p:spPr>
        <p:txBody>
          <a:bodyPr wrap="none" lIns="255143" tIns="0" rIns="255143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El Sistema 2 puede modular al Sistema 1</a:t>
            </a:r>
            <a:endParaRPr lang="en-US" sz="1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740" y="1828800"/>
            <a:ext cx="150019" cy="17145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5072062" y="1557337"/>
            <a:ext cx="3500438" cy="714375"/>
          </a:xfrm>
          <a:prstGeom prst="rect">
            <a:avLst/>
          </a:prstGeom>
          <a:solidFill>
            <a:srgbClr val="FFF5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4" y="1851654"/>
            <a:ext cx="94655" cy="1257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66754" y="1820205"/>
            <a:ext cx="1812420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El estrés colapsa el Sistema 2</a:t>
            </a:r>
            <a:endParaRPr lang="en-US" sz="1000" dirty="0"/>
          </a:p>
        </p:txBody>
      </p:sp>
      <p:sp>
        <p:nvSpPr>
          <p:cNvPr id="13" name="Shape 8"/>
          <p:cNvSpPr/>
          <p:nvPr/>
        </p:nvSpPr>
        <p:spPr>
          <a:xfrm>
            <a:off x="571499" y="2486025"/>
            <a:ext cx="800100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Shape 9"/>
          <p:cNvSpPr/>
          <p:nvPr/>
        </p:nvSpPr>
        <p:spPr>
          <a:xfrm>
            <a:off x="571499" y="2486025"/>
            <a:ext cx="571500" cy="714375"/>
          </a:xfrm>
          <a:prstGeom prst="rect">
            <a:avLst/>
          </a:prstGeom>
          <a:solidFill>
            <a:srgbClr val="C4887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0"/>
          <p:cNvSpPr/>
          <p:nvPr/>
        </p:nvSpPr>
        <p:spPr>
          <a:xfrm>
            <a:off x="571499" y="2486025"/>
            <a:ext cx="57150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</a:rPr>
              <a:t>M2</a:t>
            </a:r>
            <a:endParaRPr lang="en-US" sz="1000" dirty="0"/>
          </a:p>
        </p:txBody>
      </p:sp>
      <p:sp>
        <p:nvSpPr>
          <p:cNvPr id="16" name="Text 11"/>
          <p:cNvSpPr/>
          <p:nvPr/>
        </p:nvSpPr>
        <p:spPr>
          <a:xfrm>
            <a:off x="1142999" y="2748892"/>
            <a:ext cx="3500438" cy="188612"/>
          </a:xfrm>
          <a:prstGeom prst="rect">
            <a:avLst/>
          </a:prstGeom>
          <a:noFill/>
          <a:ln/>
        </p:spPr>
        <p:txBody>
          <a:bodyPr wrap="none" lIns="255143" tIns="0" rIns="255143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El cuerpo informa (interocepción)</a:t>
            </a:r>
            <a:endParaRPr lang="en-US" sz="10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740" y="2757487"/>
            <a:ext cx="150019" cy="171450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5072062" y="2486025"/>
            <a:ext cx="3500438" cy="714375"/>
          </a:xfrm>
          <a:prstGeom prst="rect">
            <a:avLst/>
          </a:prstGeom>
          <a:solidFill>
            <a:srgbClr val="FFF5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4" y="2780341"/>
            <a:ext cx="157163" cy="125741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529262" y="2748892"/>
            <a:ext cx="1961155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El estrés desconecta del cuerpo</a:t>
            </a:r>
            <a:endParaRPr lang="en-US" sz="1000" dirty="0"/>
          </a:p>
        </p:txBody>
      </p:sp>
      <p:sp>
        <p:nvSpPr>
          <p:cNvPr id="21" name="Shape 14"/>
          <p:cNvSpPr/>
          <p:nvPr/>
        </p:nvSpPr>
        <p:spPr>
          <a:xfrm>
            <a:off x="571499" y="3414712"/>
            <a:ext cx="800100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Shape 15"/>
          <p:cNvSpPr/>
          <p:nvPr/>
        </p:nvSpPr>
        <p:spPr>
          <a:xfrm>
            <a:off x="571499" y="3414712"/>
            <a:ext cx="571500" cy="714375"/>
          </a:xfrm>
          <a:prstGeom prst="rect">
            <a:avLst/>
          </a:prstGeom>
          <a:solidFill>
            <a:srgbClr val="A8908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Text 16"/>
          <p:cNvSpPr/>
          <p:nvPr/>
        </p:nvSpPr>
        <p:spPr>
          <a:xfrm>
            <a:off x="571499" y="3414712"/>
            <a:ext cx="57150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</a:rPr>
              <a:t>M3</a:t>
            </a:r>
            <a:endParaRPr lang="en-US" sz="1000" dirty="0"/>
          </a:p>
        </p:txBody>
      </p:sp>
      <p:sp>
        <p:nvSpPr>
          <p:cNvPr id="24" name="Text 17"/>
          <p:cNvSpPr/>
          <p:nvPr/>
        </p:nvSpPr>
        <p:spPr>
          <a:xfrm>
            <a:off x="1142999" y="3677580"/>
            <a:ext cx="3500438" cy="188612"/>
          </a:xfrm>
          <a:prstGeom prst="rect">
            <a:avLst/>
          </a:prstGeom>
          <a:noFill/>
          <a:ln/>
        </p:spPr>
        <p:txBody>
          <a:bodyPr wrap="none" lIns="255143" tIns="0" rIns="255143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Hay un espacio entre estímulo y respuesta</a:t>
            </a:r>
            <a:endParaRPr lang="en-US" sz="100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740" y="3686175"/>
            <a:ext cx="150019" cy="171450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5072062" y="3414712"/>
            <a:ext cx="3500438" cy="714375"/>
          </a:xfrm>
          <a:prstGeom prst="rect">
            <a:avLst/>
          </a:prstGeom>
          <a:solidFill>
            <a:srgbClr val="FFF5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4" y="3709029"/>
            <a:ext cx="125016" cy="125741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5497115" y="3677580"/>
            <a:ext cx="1671135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El estrés cierra ese espacio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648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685" y="1617166"/>
            <a:ext cx="1749744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 dirty="0">
                <a:solidFill>
                  <a:srgbClr val="DC8060"/>
                </a:solidFill>
                <a:latin typeface="Montserrat"/>
              </a:rPr>
              <a:t>02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5794728" cy="1106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 dirty="0" err="1">
                <a:solidFill>
                  <a:srgbClr val="FFFFFF"/>
                </a:solidFill>
                <a:latin typeface="Montserrat"/>
              </a:rPr>
              <a:t>Diseñado</a:t>
            </a:r>
            <a:r>
              <a:rPr sz="3294" b="1" dirty="0">
                <a:solidFill>
                  <a:srgbClr val="FFFFFF"/>
                </a:solidFill>
                <a:latin typeface="Montserrat"/>
              </a:rPr>
              <a:t> para la Sabana,</a:t>
            </a:r>
          </a:p>
          <a:p>
            <a:pPr algn="l"/>
            <a:r>
              <a:rPr sz="3294" b="1" dirty="0">
                <a:solidFill>
                  <a:srgbClr val="FFFFFF"/>
                </a:solidFill>
                <a:latin typeface="Montserrat"/>
              </a:rPr>
              <a:t>Perdido </a:t>
            </a:r>
            <a:r>
              <a:rPr sz="3294" b="1" dirty="0" err="1">
                <a:solidFill>
                  <a:srgbClr val="FFFFFF"/>
                </a:solidFill>
                <a:latin typeface="Montserrat"/>
              </a:rPr>
              <a:t>en</a:t>
            </a:r>
            <a:r>
              <a:rPr sz="3294" b="1" dirty="0">
                <a:solidFill>
                  <a:srgbClr val="FFFFFF"/>
                </a:solidFill>
                <a:latin typeface="Montserrat"/>
              </a:rPr>
              <a:t> la </a:t>
            </a:r>
            <a:r>
              <a:rPr sz="3294" b="1" dirty="0" err="1">
                <a:solidFill>
                  <a:srgbClr val="FFFFFF"/>
                </a:solidFill>
                <a:latin typeface="Montserrat"/>
              </a:rPr>
              <a:t>Oficina</a:t>
            </a:r>
            <a:endParaRPr sz="3294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La respuesta de estrés: diseñada para sobrevivir, no para liderar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PROBLEMA DEL CONTEXTO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Misma maquinaria, contexto diferente</a:t>
            </a:r>
            <a:endParaRPr lang="en-US" sz="2000" dirty="0"/>
          </a:p>
        </p:txBody>
      </p:sp>
      <p:sp>
        <p:nvSpPr>
          <p:cNvPr id="33" name="Shape 20"/>
          <p:cNvSpPr/>
          <p:nvPr/>
        </p:nvSpPr>
        <p:spPr>
          <a:xfrm>
            <a:off x="571500" y="4011216"/>
            <a:ext cx="8001000" cy="703659"/>
          </a:xfrm>
          <a:prstGeom prst="rect">
            <a:avLst/>
          </a:prstGeom>
          <a:solidFill>
            <a:srgbClr val="E8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4" name="Shape 21"/>
          <p:cNvSpPr/>
          <p:nvPr/>
        </p:nvSpPr>
        <p:spPr>
          <a:xfrm>
            <a:off x="571500" y="4011216"/>
            <a:ext cx="28575" cy="703659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Text 22"/>
          <p:cNvSpPr/>
          <p:nvPr/>
        </p:nvSpPr>
        <p:spPr>
          <a:xfrm>
            <a:off x="714375" y="4154091"/>
            <a:ext cx="6089837" cy="3907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s-ES" sz="1000" b="1" dirty="0">
                <a:solidFill>
                  <a:srgbClr val="1F3A3D"/>
                </a:solidFill>
              </a:rPr>
              <a:t>El estrés es una respuesta natural y automática del organismo ante demandas percibidas como desafiantes o amenazantes.</a:t>
            </a:r>
            <a:endParaRPr lang="en-US" sz="1000" dirty="0"/>
          </a:p>
        </p:txBody>
      </p:sp>
      <p:pic>
        <p:nvPicPr>
          <p:cNvPr id="37" name="Imagen 36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84118AB0-513B-9C19-3ED0-2F4A8E984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6" y="1159380"/>
            <a:ext cx="7130809" cy="26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EUSTRÉS VS. DISTRÉS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28650"/>
            <a:ext cx="8001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No todo estrés es perjudicial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85850"/>
            <a:ext cx="8001000" cy="18734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1650" y="2022574"/>
            <a:ext cx="67821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dirty="0">
                <a:solidFill>
                  <a:srgbClr val="9CA3AF"/>
                </a:solidFill>
              </a:rPr>
              <a:t>Aburrimiento</a:t>
            </a: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4171950" y="1273178"/>
            <a:ext cx="54225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EUSTRÉS</a:t>
            </a:r>
            <a:endParaRPr lang="en-US" sz="1000" dirty="0"/>
          </a:p>
        </p:txBody>
      </p:sp>
      <p:sp>
        <p:nvSpPr>
          <p:cNvPr id="8" name="Text 4"/>
          <p:cNvSpPr/>
          <p:nvPr/>
        </p:nvSpPr>
        <p:spPr>
          <a:xfrm>
            <a:off x="6854121" y="2022574"/>
            <a:ext cx="51822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DISTRÉS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742950" y="3173611"/>
            <a:ext cx="36004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F3A3D"/>
                </a:solidFill>
              </a:rPr>
              <a:t>Eustrés (Positivo)</a:t>
            </a: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742950" y="3430786"/>
            <a:ext cx="3600450" cy="6268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Activa, motiva y energiza. Se asocia con retos percibidos como estimulantes y alcanzables. Es la zona de máximo rendimiento.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4972050" y="3173611"/>
            <a:ext cx="36004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C8060"/>
                </a:solidFill>
              </a:rPr>
              <a:t>Distrés (Negativo)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4972050" y="3430786"/>
            <a:ext cx="3600450" cy="6268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F3A3D"/>
                </a:solidFill>
              </a:rPr>
              <a:t>Desgasta, agota y paraliza. Surge cuando las demandas superan la capacidad de respuesta percibida. Lleva al colapso.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1211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ontserra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ontserra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D6B2C9E-0653-485B-87D5-972FB68A7AF4}">
  <we:reference id="wa200010001" version="1.0.0.0" store="en-US" storeType="OMEX"/>
  <we:alternateReferences>
    <we:reference id="wa200010001" version="1.0.0.0" store="en-US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1138</Words>
  <Application>Microsoft Office PowerPoint</Application>
  <PresentationFormat>Presentación en pantalla (16:9)</PresentationFormat>
  <Paragraphs>224</Paragraphs>
  <Slides>33</Slides>
  <Notes>33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6" baseType="lpstr">
      <vt:lpstr>Arial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Sergio LG</cp:lastModifiedBy>
  <cp:revision>23</cp:revision>
  <dcterms:created xsi:type="dcterms:W3CDTF">2026-02-14T09:46:26Z</dcterms:created>
  <dcterms:modified xsi:type="dcterms:W3CDTF">2026-02-15T12:22:28Z</dcterms:modified>
</cp:coreProperties>
</file>